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</p:sldMasterIdLst>
  <p:notesMasterIdLst>
    <p:notesMasterId r:id="rId74"/>
  </p:notesMasterIdLst>
  <p:sldIdLst>
    <p:sldId id="256" r:id="rId2"/>
    <p:sldId id="257" r:id="rId3"/>
    <p:sldId id="258" r:id="rId4"/>
    <p:sldId id="268" r:id="rId5"/>
    <p:sldId id="269" r:id="rId6"/>
    <p:sldId id="270" r:id="rId7"/>
    <p:sldId id="271" r:id="rId8"/>
    <p:sldId id="272" r:id="rId9"/>
    <p:sldId id="273" r:id="rId10"/>
    <p:sldId id="274" r:id="rId11"/>
    <p:sldId id="275" r:id="rId12"/>
    <p:sldId id="276" r:id="rId13"/>
    <p:sldId id="277" r:id="rId14"/>
    <p:sldId id="278" r:id="rId15"/>
    <p:sldId id="259" r:id="rId16"/>
    <p:sldId id="267" r:id="rId17"/>
    <p:sldId id="279" r:id="rId18"/>
    <p:sldId id="280" r:id="rId19"/>
    <p:sldId id="281" r:id="rId20"/>
    <p:sldId id="282" r:id="rId21"/>
    <p:sldId id="260" r:id="rId22"/>
    <p:sldId id="283" r:id="rId23"/>
    <p:sldId id="329" r:id="rId24"/>
    <p:sldId id="261" r:id="rId25"/>
    <p:sldId id="284" r:id="rId26"/>
    <p:sldId id="285" r:id="rId27"/>
    <p:sldId id="293" r:id="rId28"/>
    <p:sldId id="291" r:id="rId29"/>
    <p:sldId id="292" r:id="rId30"/>
    <p:sldId id="287" r:id="rId31"/>
    <p:sldId id="294" r:id="rId32"/>
    <p:sldId id="295" r:id="rId33"/>
    <p:sldId id="289" r:id="rId34"/>
    <p:sldId id="290" r:id="rId35"/>
    <p:sldId id="302" r:id="rId36"/>
    <p:sldId id="303" r:id="rId37"/>
    <p:sldId id="304" r:id="rId38"/>
    <p:sldId id="305" r:id="rId39"/>
    <p:sldId id="262" r:id="rId40"/>
    <p:sldId id="297" r:id="rId41"/>
    <p:sldId id="296" r:id="rId42"/>
    <p:sldId id="298" r:id="rId43"/>
    <p:sldId id="299" r:id="rId44"/>
    <p:sldId id="300" r:id="rId45"/>
    <p:sldId id="301" r:id="rId46"/>
    <p:sldId id="263" r:id="rId47"/>
    <p:sldId id="264" r:id="rId48"/>
    <p:sldId id="306" r:id="rId49"/>
    <p:sldId id="307" r:id="rId50"/>
    <p:sldId id="308" r:id="rId51"/>
    <p:sldId id="265" r:id="rId52"/>
    <p:sldId id="309" r:id="rId53"/>
    <p:sldId id="310" r:id="rId54"/>
    <p:sldId id="311" r:id="rId55"/>
    <p:sldId id="312" r:id="rId56"/>
    <p:sldId id="313" r:id="rId57"/>
    <p:sldId id="314" r:id="rId58"/>
    <p:sldId id="315" r:id="rId59"/>
    <p:sldId id="316" r:id="rId60"/>
    <p:sldId id="317" r:id="rId61"/>
    <p:sldId id="318" r:id="rId62"/>
    <p:sldId id="319" r:id="rId63"/>
    <p:sldId id="320" r:id="rId64"/>
    <p:sldId id="321" r:id="rId65"/>
    <p:sldId id="322" r:id="rId66"/>
    <p:sldId id="266" r:id="rId67"/>
    <p:sldId id="323" r:id="rId68"/>
    <p:sldId id="324" r:id="rId69"/>
    <p:sldId id="325" r:id="rId70"/>
    <p:sldId id="326" r:id="rId71"/>
    <p:sldId id="327" r:id="rId72"/>
    <p:sldId id="328" r:id="rId7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2" d="100"/>
          <a:sy n="62" d="100"/>
        </p:scale>
        <p:origin x="80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4BF6BC-EAB8-491D-903C-9863B35BBCD6}" type="datetimeFigureOut">
              <a:rPr lang="ru-RU" smtClean="0"/>
              <a:t>15.12.2023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1B401B-8D4B-4B55-8561-F7F7840E72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71090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1B401B-8D4B-4B55-8561-F7F7840E72CE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19462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6F45F0-E2CC-E105-E4D5-8409B06C93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6F386EC-9F91-4EFE-DBA6-7499C06C794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A13B0DD-2A95-2DC4-938C-786EEA5AC7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DBCE6-F174-4BAF-8BDE-FA692E7F8542}" type="datetimeFigureOut">
              <a:rPr lang="ru-RU" smtClean="0"/>
              <a:t>15.12.2023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F275EE3-851C-D4D1-B2EF-F5C42C2900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82AA886-9C39-8786-45F0-0C807E5D93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475D5-CDF8-49BB-B957-133AAB50D2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38461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C9E3F94-DC7C-2AEB-5B2D-305A7B5AF3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33A02FA-BF16-B5C6-B78E-01A3C27FEE4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43A4257-C431-355A-BA7E-DEB2383932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DBCE6-F174-4BAF-8BDE-FA692E7F8542}" type="datetimeFigureOut">
              <a:rPr lang="ru-RU" smtClean="0"/>
              <a:t>15.12.2023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BA5821A-B814-8F0A-2556-4B5D3C7682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3E192FC-1338-40AD-5958-C7E20D258D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475D5-CDF8-49BB-B957-133AAB50D2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99399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76FE35B-6F76-A675-28A9-78EB9BD08BC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FEE9557-8F0C-1BBA-4425-B0F4E6BF7BC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B64ED4D-2DD7-29D2-2D81-FF6A42EF01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DBCE6-F174-4BAF-8BDE-FA692E7F8542}" type="datetimeFigureOut">
              <a:rPr lang="ru-RU" smtClean="0"/>
              <a:t>15.12.2023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6E99255-2F44-9273-623D-7AE817367F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F398FD3-1776-4CDE-014C-84016D962B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475D5-CDF8-49BB-B957-133AAB50D2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98073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42869B-BF57-7B51-FF01-C1F1A71751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9DA39F6-38FB-5B91-2207-F34FB35627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50A4935-D18B-C801-7A33-323A329C9E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DBCE6-F174-4BAF-8BDE-FA692E7F8542}" type="datetimeFigureOut">
              <a:rPr lang="ru-RU" smtClean="0"/>
              <a:t>15.12.2023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4F7D048-9CD3-9227-D984-F812D12F65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26D0E6B-7701-BEA9-D441-52E70B959C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475D5-CDF8-49BB-B957-133AAB50D2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76860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81EC4E2-012D-2E45-DC6A-33707CB8AC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71DADFD-3ED8-DD7A-05DE-B7DDB40903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4561BB2-FC8B-83A8-F7EA-B9920F10AD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DBCE6-F174-4BAF-8BDE-FA692E7F8542}" type="datetimeFigureOut">
              <a:rPr lang="ru-RU" smtClean="0"/>
              <a:t>15.12.2023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3EB6B54-C0ED-2A32-8DF0-AC2952FC6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930774A-EC8B-D50C-93AC-9076FE3F72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475D5-CDF8-49BB-B957-133AAB50D2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89347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802504E-4869-FF0F-145C-357F27A3D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3D3C493-ACC8-A6FC-70DE-BC8BD8F0ED5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E70B243-442B-6152-7FB8-D2DFED4C9E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7073386-8137-6A12-2394-34F3ABFF53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DBCE6-F174-4BAF-8BDE-FA692E7F8542}" type="datetimeFigureOut">
              <a:rPr lang="ru-RU" smtClean="0"/>
              <a:t>15.12.2023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F33EB60-98FC-26DA-46D4-7EEBFEC7D5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82C0198-4729-467C-DCCC-54AF7197DF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475D5-CDF8-49BB-B957-133AAB50D2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42557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8692A6-620C-756B-EBA4-70C8F6CE09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ECFF408-0476-0674-FBF5-8E4C5908FD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4A70A86-58FE-6AAA-07B6-A103064A0F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EF6B31B5-D81D-C12E-74BB-351F62E9A6B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C09BB71-8D8C-AAF1-973B-8C4E8CD9830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3A8E08B2-0C01-BF03-138D-6CFA8A19E4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DBCE6-F174-4BAF-8BDE-FA692E7F8542}" type="datetimeFigureOut">
              <a:rPr lang="ru-RU" smtClean="0"/>
              <a:t>15.12.2023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A1E14B66-63E0-1E87-8F6B-5B634EB7B2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DB7DCFE-6804-006E-EBEE-88CB1620F0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475D5-CDF8-49BB-B957-133AAB50D2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17508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1A0E8BF-2002-FC86-0CAA-AC0BF23320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2A67F5F-C423-A766-0EB1-5C4257B5AF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DBCE6-F174-4BAF-8BDE-FA692E7F8542}" type="datetimeFigureOut">
              <a:rPr lang="ru-RU" smtClean="0"/>
              <a:t>15.12.2023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DE6B1C9-E060-1B42-2F42-619CDA937C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2FAFF98-847F-E99E-644B-741FAA4DD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475D5-CDF8-49BB-B957-133AAB50D2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84127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A0A6A227-7F20-C25B-EBC1-96C4B3CD2A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DBCE6-F174-4BAF-8BDE-FA692E7F8542}" type="datetimeFigureOut">
              <a:rPr lang="ru-RU" smtClean="0"/>
              <a:t>15.12.2023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7EF65384-03CC-E3E1-7191-BA282F0E0B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E054358-FBB4-D194-1532-42A70E68AA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475D5-CDF8-49BB-B957-133AAB50D2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84233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E3B496-98C6-28E6-D9D1-1FE33CE4F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699171E-B996-836B-4336-AC6CE984D0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7C1A3E0-8AF1-26CE-4F9B-4643C9189D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31DB4CE-2214-89E5-B2FC-152422B748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DBCE6-F174-4BAF-8BDE-FA692E7F8542}" type="datetimeFigureOut">
              <a:rPr lang="ru-RU" smtClean="0"/>
              <a:t>15.12.2023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2479CCC-A37F-5B38-B86C-34825DC4F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B2AC66C-55C0-97B0-A382-5708A982BD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475D5-CDF8-49BB-B957-133AAB50D2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24169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F64294-531B-4E74-A031-D9FE2A61A7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9F847CDD-6F12-3206-85E2-3A1C4EDA893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E9AAE03-A744-DAF8-643C-AB3DE173C0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FF31C14-76CB-5AE5-38B6-0CA0198B5C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DBCE6-F174-4BAF-8BDE-FA692E7F8542}" type="datetimeFigureOut">
              <a:rPr lang="ru-RU" smtClean="0"/>
              <a:t>15.12.2023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1F286B2-8B99-7774-2C82-4795E613FB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033480E-BF02-E549-B334-0B3861FCB6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475D5-CDF8-49BB-B957-133AAB50D2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95118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97C65BE-170D-BA9C-2017-0B4155227D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8B68DCF-179E-3C62-F118-D26814FD39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ACA154B-AAE6-06D2-EEA2-9FA7FD95643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EDBCE6-F174-4BAF-8BDE-FA692E7F8542}" type="datetimeFigureOut">
              <a:rPr lang="ru-RU" smtClean="0"/>
              <a:t>15.12.2023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84E6750-E394-A3E8-F521-FB2CB1E142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F7F9914-0FBF-818B-F4D9-5714019900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2475D5-CDF8-49BB-B957-133AAB50D2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14800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13" Type="http://schemas.openxmlformats.org/officeDocument/2006/relationships/image" Target="../media/image17.wmf"/><Relationship Id="rId3" Type="http://schemas.openxmlformats.org/officeDocument/2006/relationships/image" Target="../media/image12.wmf"/><Relationship Id="rId7" Type="http://schemas.openxmlformats.org/officeDocument/2006/relationships/image" Target="../media/image14.wmf"/><Relationship Id="rId12" Type="http://schemas.openxmlformats.org/officeDocument/2006/relationships/oleObject" Target="../embeddings/oleObject6.bin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3.bin"/><Relationship Id="rId11" Type="http://schemas.openxmlformats.org/officeDocument/2006/relationships/image" Target="../media/image16.wmf"/><Relationship Id="rId5" Type="http://schemas.openxmlformats.org/officeDocument/2006/relationships/image" Target="../media/image13.wmf"/><Relationship Id="rId10" Type="http://schemas.openxmlformats.org/officeDocument/2006/relationships/oleObject" Target="../embeddings/oleObject5.bin"/><Relationship Id="rId4" Type="http://schemas.openxmlformats.org/officeDocument/2006/relationships/oleObject" Target="../embeddings/oleObject2.bin"/><Relationship Id="rId9" Type="http://schemas.openxmlformats.org/officeDocument/2006/relationships/image" Target="../media/image15.wm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0.bin"/><Relationship Id="rId13" Type="http://schemas.openxmlformats.org/officeDocument/2006/relationships/image" Target="../media/image23.wmf"/><Relationship Id="rId18" Type="http://schemas.openxmlformats.org/officeDocument/2006/relationships/oleObject" Target="../embeddings/oleObject15.bin"/><Relationship Id="rId3" Type="http://schemas.openxmlformats.org/officeDocument/2006/relationships/image" Target="../media/image18.wmf"/><Relationship Id="rId21" Type="http://schemas.openxmlformats.org/officeDocument/2006/relationships/image" Target="../media/image27.wmf"/><Relationship Id="rId7" Type="http://schemas.openxmlformats.org/officeDocument/2006/relationships/image" Target="../media/image20.wmf"/><Relationship Id="rId12" Type="http://schemas.openxmlformats.org/officeDocument/2006/relationships/oleObject" Target="../embeddings/oleObject12.bin"/><Relationship Id="rId17" Type="http://schemas.openxmlformats.org/officeDocument/2006/relationships/image" Target="../media/image25.wmf"/><Relationship Id="rId25" Type="http://schemas.openxmlformats.org/officeDocument/2006/relationships/image" Target="../media/image29.wmf"/><Relationship Id="rId2" Type="http://schemas.openxmlformats.org/officeDocument/2006/relationships/oleObject" Target="../embeddings/oleObject7.bin"/><Relationship Id="rId16" Type="http://schemas.openxmlformats.org/officeDocument/2006/relationships/oleObject" Target="../embeddings/oleObject14.bin"/><Relationship Id="rId20" Type="http://schemas.openxmlformats.org/officeDocument/2006/relationships/oleObject" Target="../embeddings/oleObject16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9.bin"/><Relationship Id="rId11" Type="http://schemas.openxmlformats.org/officeDocument/2006/relationships/image" Target="../media/image22.wmf"/><Relationship Id="rId24" Type="http://schemas.openxmlformats.org/officeDocument/2006/relationships/oleObject" Target="../embeddings/oleObject18.bin"/><Relationship Id="rId5" Type="http://schemas.openxmlformats.org/officeDocument/2006/relationships/image" Target="../media/image19.wmf"/><Relationship Id="rId15" Type="http://schemas.openxmlformats.org/officeDocument/2006/relationships/image" Target="../media/image24.wmf"/><Relationship Id="rId23" Type="http://schemas.openxmlformats.org/officeDocument/2006/relationships/image" Target="../media/image28.wmf"/><Relationship Id="rId10" Type="http://schemas.openxmlformats.org/officeDocument/2006/relationships/oleObject" Target="../embeddings/oleObject11.bin"/><Relationship Id="rId19" Type="http://schemas.openxmlformats.org/officeDocument/2006/relationships/image" Target="../media/image26.wmf"/><Relationship Id="rId4" Type="http://schemas.openxmlformats.org/officeDocument/2006/relationships/oleObject" Target="../embeddings/oleObject8.bin"/><Relationship Id="rId9" Type="http://schemas.openxmlformats.org/officeDocument/2006/relationships/image" Target="../media/image21.wmf"/><Relationship Id="rId14" Type="http://schemas.openxmlformats.org/officeDocument/2006/relationships/oleObject" Target="../embeddings/oleObject13.bin"/><Relationship Id="rId22" Type="http://schemas.openxmlformats.org/officeDocument/2006/relationships/oleObject" Target="../embeddings/oleObject17.bin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2.bin"/><Relationship Id="rId13" Type="http://schemas.openxmlformats.org/officeDocument/2006/relationships/image" Target="../media/image35.wmf"/><Relationship Id="rId18" Type="http://schemas.openxmlformats.org/officeDocument/2006/relationships/oleObject" Target="../embeddings/oleObject27.bin"/><Relationship Id="rId3" Type="http://schemas.openxmlformats.org/officeDocument/2006/relationships/image" Target="../media/image30.wmf"/><Relationship Id="rId7" Type="http://schemas.openxmlformats.org/officeDocument/2006/relationships/image" Target="../media/image32.wmf"/><Relationship Id="rId12" Type="http://schemas.openxmlformats.org/officeDocument/2006/relationships/oleObject" Target="../embeddings/oleObject24.bin"/><Relationship Id="rId17" Type="http://schemas.openxmlformats.org/officeDocument/2006/relationships/image" Target="../media/image37.wmf"/><Relationship Id="rId2" Type="http://schemas.openxmlformats.org/officeDocument/2006/relationships/oleObject" Target="../embeddings/oleObject19.bin"/><Relationship Id="rId16" Type="http://schemas.openxmlformats.org/officeDocument/2006/relationships/oleObject" Target="../embeddings/oleObject26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21.bin"/><Relationship Id="rId11" Type="http://schemas.openxmlformats.org/officeDocument/2006/relationships/image" Target="../media/image34.wmf"/><Relationship Id="rId5" Type="http://schemas.openxmlformats.org/officeDocument/2006/relationships/image" Target="../media/image31.wmf"/><Relationship Id="rId15" Type="http://schemas.openxmlformats.org/officeDocument/2006/relationships/image" Target="../media/image36.wmf"/><Relationship Id="rId10" Type="http://schemas.openxmlformats.org/officeDocument/2006/relationships/oleObject" Target="../embeddings/oleObject23.bin"/><Relationship Id="rId19" Type="http://schemas.openxmlformats.org/officeDocument/2006/relationships/image" Target="../media/image38.wmf"/><Relationship Id="rId4" Type="http://schemas.openxmlformats.org/officeDocument/2006/relationships/oleObject" Target="../embeddings/oleObject20.bin"/><Relationship Id="rId9" Type="http://schemas.openxmlformats.org/officeDocument/2006/relationships/image" Target="../media/image33.wmf"/><Relationship Id="rId14" Type="http://schemas.openxmlformats.org/officeDocument/2006/relationships/oleObject" Target="../embeddings/oleObject25.bin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1.bin"/><Relationship Id="rId3" Type="http://schemas.openxmlformats.org/officeDocument/2006/relationships/image" Target="../media/image39.wmf"/><Relationship Id="rId7" Type="http://schemas.openxmlformats.org/officeDocument/2006/relationships/image" Target="../media/image41.wmf"/><Relationship Id="rId2" Type="http://schemas.openxmlformats.org/officeDocument/2006/relationships/oleObject" Target="../embeddings/oleObject28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30.bin"/><Relationship Id="rId11" Type="http://schemas.openxmlformats.org/officeDocument/2006/relationships/image" Target="../media/image31.wmf"/><Relationship Id="rId5" Type="http://schemas.openxmlformats.org/officeDocument/2006/relationships/image" Target="../media/image40.wmf"/><Relationship Id="rId10" Type="http://schemas.openxmlformats.org/officeDocument/2006/relationships/oleObject" Target="../embeddings/oleObject32.bin"/><Relationship Id="rId4" Type="http://schemas.openxmlformats.org/officeDocument/2006/relationships/oleObject" Target="../embeddings/oleObject29.bin"/><Relationship Id="rId9" Type="http://schemas.openxmlformats.org/officeDocument/2006/relationships/image" Target="../media/image30.w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6.bin"/><Relationship Id="rId3" Type="http://schemas.openxmlformats.org/officeDocument/2006/relationships/image" Target="../media/image42.wmf"/><Relationship Id="rId7" Type="http://schemas.openxmlformats.org/officeDocument/2006/relationships/image" Target="../media/image44.wmf"/><Relationship Id="rId2" Type="http://schemas.openxmlformats.org/officeDocument/2006/relationships/oleObject" Target="../embeddings/oleObject33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35.bin"/><Relationship Id="rId5" Type="http://schemas.openxmlformats.org/officeDocument/2006/relationships/image" Target="../media/image43.wmf"/><Relationship Id="rId4" Type="http://schemas.openxmlformats.org/officeDocument/2006/relationships/oleObject" Target="../embeddings/oleObject34.bin"/><Relationship Id="rId9" Type="http://schemas.openxmlformats.org/officeDocument/2006/relationships/image" Target="../media/image45.w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7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0.bin"/><Relationship Id="rId13" Type="http://schemas.openxmlformats.org/officeDocument/2006/relationships/image" Target="../media/image56.wmf"/><Relationship Id="rId18" Type="http://schemas.openxmlformats.org/officeDocument/2006/relationships/oleObject" Target="../embeddings/oleObject45.bin"/><Relationship Id="rId26" Type="http://schemas.openxmlformats.org/officeDocument/2006/relationships/oleObject" Target="../embeddings/oleObject49.bin"/><Relationship Id="rId3" Type="http://schemas.openxmlformats.org/officeDocument/2006/relationships/image" Target="../media/image51.wmf"/><Relationship Id="rId21" Type="http://schemas.openxmlformats.org/officeDocument/2006/relationships/image" Target="../media/image60.wmf"/><Relationship Id="rId7" Type="http://schemas.openxmlformats.org/officeDocument/2006/relationships/image" Target="../media/image53.wmf"/><Relationship Id="rId12" Type="http://schemas.openxmlformats.org/officeDocument/2006/relationships/oleObject" Target="../embeddings/oleObject42.bin"/><Relationship Id="rId17" Type="http://schemas.openxmlformats.org/officeDocument/2006/relationships/image" Target="../media/image58.wmf"/><Relationship Id="rId25" Type="http://schemas.openxmlformats.org/officeDocument/2006/relationships/image" Target="../media/image62.wmf"/><Relationship Id="rId2" Type="http://schemas.openxmlformats.org/officeDocument/2006/relationships/oleObject" Target="../embeddings/oleObject37.bin"/><Relationship Id="rId16" Type="http://schemas.openxmlformats.org/officeDocument/2006/relationships/oleObject" Target="../embeddings/oleObject44.bin"/><Relationship Id="rId20" Type="http://schemas.openxmlformats.org/officeDocument/2006/relationships/oleObject" Target="../embeddings/oleObject46.bin"/><Relationship Id="rId29" Type="http://schemas.openxmlformats.org/officeDocument/2006/relationships/image" Target="../media/image64.wmf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39.bin"/><Relationship Id="rId11" Type="http://schemas.openxmlformats.org/officeDocument/2006/relationships/image" Target="../media/image55.wmf"/><Relationship Id="rId24" Type="http://schemas.openxmlformats.org/officeDocument/2006/relationships/oleObject" Target="../embeddings/oleObject48.bin"/><Relationship Id="rId5" Type="http://schemas.openxmlformats.org/officeDocument/2006/relationships/image" Target="../media/image52.wmf"/><Relationship Id="rId15" Type="http://schemas.openxmlformats.org/officeDocument/2006/relationships/image" Target="../media/image57.wmf"/><Relationship Id="rId23" Type="http://schemas.openxmlformats.org/officeDocument/2006/relationships/image" Target="../media/image61.wmf"/><Relationship Id="rId28" Type="http://schemas.openxmlformats.org/officeDocument/2006/relationships/oleObject" Target="../embeddings/oleObject50.bin"/><Relationship Id="rId10" Type="http://schemas.openxmlformats.org/officeDocument/2006/relationships/oleObject" Target="../embeddings/oleObject41.bin"/><Relationship Id="rId19" Type="http://schemas.openxmlformats.org/officeDocument/2006/relationships/image" Target="../media/image59.wmf"/><Relationship Id="rId31" Type="http://schemas.openxmlformats.org/officeDocument/2006/relationships/image" Target="../media/image65.wmf"/><Relationship Id="rId4" Type="http://schemas.openxmlformats.org/officeDocument/2006/relationships/oleObject" Target="../embeddings/oleObject38.bin"/><Relationship Id="rId9" Type="http://schemas.openxmlformats.org/officeDocument/2006/relationships/image" Target="../media/image54.wmf"/><Relationship Id="rId14" Type="http://schemas.openxmlformats.org/officeDocument/2006/relationships/oleObject" Target="../embeddings/oleObject43.bin"/><Relationship Id="rId22" Type="http://schemas.openxmlformats.org/officeDocument/2006/relationships/oleObject" Target="../embeddings/oleObject47.bin"/><Relationship Id="rId27" Type="http://schemas.openxmlformats.org/officeDocument/2006/relationships/image" Target="../media/image63.wmf"/><Relationship Id="rId30" Type="http://schemas.openxmlformats.org/officeDocument/2006/relationships/oleObject" Target="../embeddings/oleObject51.bin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0.pn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426D00B-9ADF-E1B1-E0E4-09159742CBA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/>
              <a:t>Алгебраические задачи ОГЭ -2024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51BAC72-9EB3-3B56-79FA-22E914C6F5A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pPr algn="r"/>
            <a:endParaRPr lang="ru-RU" dirty="0"/>
          </a:p>
          <a:p>
            <a:pPr algn="r"/>
            <a:endParaRPr lang="ru-RU"/>
          </a:p>
          <a:p>
            <a:pPr algn="r"/>
            <a:r>
              <a:rPr lang="ru-RU"/>
              <a:t>Кичигина </a:t>
            </a:r>
            <a:r>
              <a:rPr lang="ru-RU" dirty="0"/>
              <a:t>Нина </a:t>
            </a:r>
            <a:r>
              <a:rPr lang="ru-RU"/>
              <a:t>Анатольевна </a:t>
            </a:r>
          </a:p>
          <a:p>
            <a:pPr algn="r"/>
            <a:r>
              <a:rPr lang="ru-RU" dirty="0"/>
              <a:t>учитель математики МАОУ </a:t>
            </a:r>
            <a:r>
              <a:rPr lang="ru-RU" dirty="0" err="1"/>
              <a:t>Мальковской</a:t>
            </a:r>
            <a:r>
              <a:rPr lang="ru-RU" dirty="0"/>
              <a:t> СОШ</a:t>
            </a:r>
          </a:p>
        </p:txBody>
      </p:sp>
    </p:spTree>
    <p:extLst>
      <p:ext uri="{BB962C8B-B14F-4D97-AF65-F5344CB8AC3E}">
        <p14:creationId xmlns:p14="http://schemas.microsoft.com/office/powerpoint/2010/main" val="39976331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2">
            <a:extLst>
              <a:ext uri="{FF2B5EF4-FFF2-40B4-BE49-F238E27FC236}">
                <a16:creationId xmlns:a16="http://schemas.microsoft.com/office/drawing/2014/main" id="{3FA3BBA1-65B2-6615-C884-A0D87BAECE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291" y="493160"/>
            <a:ext cx="8697278" cy="5280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34385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2">
            <a:extLst>
              <a:ext uri="{FF2B5EF4-FFF2-40B4-BE49-F238E27FC236}">
                <a16:creationId xmlns:a16="http://schemas.microsoft.com/office/drawing/2014/main" id="{C197C182-73B5-647A-442D-EAE151855B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949" y="513708"/>
            <a:ext cx="10343965" cy="5727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84362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2">
            <a:extLst>
              <a:ext uri="{FF2B5EF4-FFF2-40B4-BE49-F238E27FC236}">
                <a16:creationId xmlns:a16="http://schemas.microsoft.com/office/drawing/2014/main" id="{D7011761-E7FB-8E62-2198-22BB30F346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320" y="351480"/>
            <a:ext cx="10746769" cy="6195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65648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3">
            <a:extLst>
              <a:ext uri="{FF2B5EF4-FFF2-40B4-BE49-F238E27FC236}">
                <a16:creationId xmlns:a16="http://schemas.microsoft.com/office/drawing/2014/main" id="{99FA60E5-2259-DDE8-00B5-F52CEF05A0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239" y="517112"/>
            <a:ext cx="10540531" cy="5873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89135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2">
            <a:extLst>
              <a:ext uri="{FF2B5EF4-FFF2-40B4-BE49-F238E27FC236}">
                <a16:creationId xmlns:a16="http://schemas.microsoft.com/office/drawing/2014/main" id="{7D2AF28F-CE04-DCB1-C8AB-9E37A6C6A8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31" y="1130156"/>
            <a:ext cx="11498411" cy="4602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42965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07CC26-DB48-343C-A28E-EDB5E53CDA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kumimoji="0" lang="ru-RU" sz="4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Задание № 7 (ОГЭ-2024)</a:t>
            </a:r>
            <a:endParaRPr lang="ru-RU" dirty="0"/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55D94C0D-2B61-B935-3F8E-F5AE2B1E714C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914400" y="1901740"/>
            <a:ext cx="10294706" cy="347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</a:pPr>
            <a:r>
              <a:rPr kumimoji="0" lang="ru-RU" altLang="ru-RU" sz="4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Неравенства </a:t>
            </a: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</a:pPr>
            <a:r>
              <a:rPr kumimoji="0" lang="ru-RU" altLang="ru-RU" sz="4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Сравнение чисел </a:t>
            </a: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</a:pPr>
            <a:r>
              <a:rPr kumimoji="0" lang="ru-RU" altLang="ru-RU" sz="4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Числа на прямой </a:t>
            </a: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</a:pPr>
            <a:r>
              <a:rPr kumimoji="0" lang="ru-RU" altLang="ru-RU" sz="4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Выбор верного или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r>
              <a:rPr kumimoji="0" lang="ru-RU" altLang="ru-RU" sz="4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неверного утверждения </a:t>
            </a:r>
          </a:p>
        </p:txBody>
      </p:sp>
    </p:spTree>
    <p:extLst>
      <p:ext uri="{BB962C8B-B14F-4D97-AF65-F5344CB8AC3E}">
        <p14:creationId xmlns:p14="http://schemas.microsoft.com/office/powerpoint/2010/main" val="14405293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6AA8630-4E82-0480-A210-53234A2818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60A9B2F-4E4E-9E8C-8DBA-6F9D0D0BF4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Какое из следующих чисел заключено между числами         и         ?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        1) 0,6          2) 0,7          3) 0,8           4) 0,9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ru-RU" sz="20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Ответ: 4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ru-RU" sz="20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Какое из данных чисел  принадлежит  промежутку   [7; 8] ?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             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          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1)                   2)                    3)                  4) 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ru-RU" dirty="0"/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Ответ:  4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ru-RU" dirty="0"/>
          </a:p>
        </p:txBody>
      </p:sp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4D9BED41-0625-D97A-EFD0-A2BA630ABD1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5284543"/>
              </p:ext>
            </p:extLst>
          </p:nvPr>
        </p:nvGraphicFramePr>
        <p:xfrm>
          <a:off x="8494159" y="1690688"/>
          <a:ext cx="304800" cy="590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203040" imgH="393480" progId="">
                  <p:embed/>
                </p:oleObj>
              </mc:Choice>
              <mc:Fallback>
                <p:oleObj name="Equation" r:id="rId2" imgW="203040" imgH="393480" progId="">
                  <p:embed/>
                  <p:pic>
                    <p:nvPicPr>
                      <p:cNvPr id="29" name="Объект 2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494159" y="1690688"/>
                        <a:ext cx="304800" cy="5905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Объект 4">
            <a:extLst>
              <a:ext uri="{FF2B5EF4-FFF2-40B4-BE49-F238E27FC236}">
                <a16:creationId xmlns:a16="http://schemas.microsoft.com/office/drawing/2014/main" id="{5C70E765-42A2-0184-11E2-A9E7740E5A2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56959692"/>
              </p:ext>
            </p:extLst>
          </p:nvPr>
        </p:nvGraphicFramePr>
        <p:xfrm>
          <a:off x="9190593" y="1690688"/>
          <a:ext cx="304800" cy="590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203040" imgH="393480" progId="">
                  <p:embed/>
                </p:oleObj>
              </mc:Choice>
              <mc:Fallback>
                <p:oleObj name="Equation" r:id="rId4" imgW="203040" imgH="393480" progId="">
                  <p:embed/>
                  <p:pic>
                    <p:nvPicPr>
                      <p:cNvPr id="30" name="Объект 2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90593" y="1690688"/>
                        <a:ext cx="304800" cy="5905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Объект 6">
            <a:extLst>
              <a:ext uri="{FF2B5EF4-FFF2-40B4-BE49-F238E27FC236}">
                <a16:creationId xmlns:a16="http://schemas.microsoft.com/office/drawing/2014/main" id="{22A6E83C-0FFA-ED7A-9833-C22ECC414AA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81280685"/>
              </p:ext>
            </p:extLst>
          </p:nvPr>
        </p:nvGraphicFramePr>
        <p:xfrm>
          <a:off x="2373331" y="4100975"/>
          <a:ext cx="361950" cy="342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241200" imgH="228600" progId="">
                  <p:embed/>
                </p:oleObj>
              </mc:Choice>
              <mc:Fallback>
                <p:oleObj name="Equation" r:id="rId6" imgW="241200" imgH="228600" progId="">
                  <p:embed/>
                  <p:pic>
                    <p:nvPicPr>
                      <p:cNvPr id="29" name="Объект 2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73331" y="4100975"/>
                        <a:ext cx="361950" cy="342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1">
            <a:extLst>
              <a:ext uri="{FF2B5EF4-FFF2-40B4-BE49-F238E27FC236}">
                <a16:creationId xmlns:a16="http://schemas.microsoft.com/office/drawing/2014/main" id="{298802C5-C7DE-E52F-4973-52FECC50552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60190768"/>
              </p:ext>
            </p:extLst>
          </p:nvPr>
        </p:nvGraphicFramePr>
        <p:xfrm>
          <a:off x="3836649" y="4023831"/>
          <a:ext cx="342900" cy="342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228600" imgH="228600" progId="">
                  <p:embed/>
                </p:oleObj>
              </mc:Choice>
              <mc:Fallback>
                <p:oleObj name="Equation" r:id="rId8" imgW="228600" imgH="228600" progId="">
                  <p:embed/>
                  <p:pic>
                    <p:nvPicPr>
                      <p:cNvPr id="9114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36649" y="4023831"/>
                        <a:ext cx="342900" cy="3429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1">
            <a:extLst>
              <a:ext uri="{FF2B5EF4-FFF2-40B4-BE49-F238E27FC236}">
                <a16:creationId xmlns:a16="http://schemas.microsoft.com/office/drawing/2014/main" id="{5E41243D-1953-0DE2-93EB-850DBA9152F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4277273"/>
              </p:ext>
            </p:extLst>
          </p:nvPr>
        </p:nvGraphicFramePr>
        <p:xfrm>
          <a:off x="5171433" y="4100975"/>
          <a:ext cx="476250" cy="323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317160" imgH="215640" progId="">
                  <p:embed/>
                </p:oleObj>
              </mc:Choice>
              <mc:Fallback>
                <p:oleObj name="Equation" r:id="rId10" imgW="317160" imgH="215640" progId="">
                  <p:embed/>
                  <p:pic>
                    <p:nvPicPr>
                      <p:cNvPr id="91141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71433" y="4100975"/>
                        <a:ext cx="476250" cy="3238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1">
            <a:extLst>
              <a:ext uri="{FF2B5EF4-FFF2-40B4-BE49-F238E27FC236}">
                <a16:creationId xmlns:a16="http://schemas.microsoft.com/office/drawing/2014/main" id="{89B07E24-1694-86D4-23BC-1A11F517645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88162865"/>
              </p:ext>
            </p:extLst>
          </p:nvPr>
        </p:nvGraphicFramePr>
        <p:xfrm>
          <a:off x="6498175" y="4100975"/>
          <a:ext cx="457200" cy="342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304560" imgH="228600" progId="">
                  <p:embed/>
                </p:oleObj>
              </mc:Choice>
              <mc:Fallback>
                <p:oleObj name="Equation" r:id="rId12" imgW="304560" imgH="228600" progId="">
                  <p:embed/>
                  <p:pic>
                    <p:nvPicPr>
                      <p:cNvPr id="91142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98175" y="4100975"/>
                        <a:ext cx="457200" cy="342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014786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4E50AF5-3197-B7E6-344A-CEFFDD2C87DA}"/>
              </a:ext>
            </a:extLst>
          </p:cNvPr>
          <p:cNvSpPr txBox="1"/>
          <p:nvPr/>
        </p:nvSpPr>
        <p:spPr>
          <a:xfrm>
            <a:off x="914400" y="719191"/>
            <a:ext cx="823987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На координатной прямой точки А, В, С и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 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соответствуют числам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   0,0137;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– 0,021; –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EEECE1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0,103 ; – 0,03. Какой точке соответствует  – 0,03? 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     1) A                2) B               3) C              4) D</a:t>
            </a:r>
          </a:p>
        </p:txBody>
      </p:sp>
      <p:cxnSp>
        <p:nvCxnSpPr>
          <p:cNvPr id="6" name="Прямая со стрелкой 5">
            <a:extLst>
              <a:ext uri="{FF2B5EF4-FFF2-40B4-BE49-F238E27FC236}">
                <a16:creationId xmlns:a16="http://schemas.microsoft.com/office/drawing/2014/main" id="{BD1DF5ED-6C43-C084-DF7E-6B5AD6204D63}"/>
              </a:ext>
            </a:extLst>
          </p:cNvPr>
          <p:cNvCxnSpPr/>
          <p:nvPr/>
        </p:nvCxnSpPr>
        <p:spPr>
          <a:xfrm>
            <a:off x="1065945" y="2213011"/>
            <a:ext cx="7391400" cy="0"/>
          </a:xfrm>
          <a:prstGeom prst="straightConnector1">
            <a:avLst/>
          </a:prstGeom>
          <a:noFill/>
          <a:ln w="28575" cap="flat" cmpd="sng" algn="ctr">
            <a:solidFill>
              <a:srgbClr val="4F81BD">
                <a:lumMod val="75000"/>
              </a:srgbClr>
            </a:solidFill>
            <a:prstDash val="solid"/>
            <a:tailEnd type="arrow"/>
          </a:ln>
          <a:effectLst/>
        </p:spPr>
      </p:cxnSp>
      <p:sp>
        <p:nvSpPr>
          <p:cNvPr id="7" name="Овал 6">
            <a:extLst>
              <a:ext uri="{FF2B5EF4-FFF2-40B4-BE49-F238E27FC236}">
                <a16:creationId xmlns:a16="http://schemas.microsoft.com/office/drawing/2014/main" id="{E95813C1-8DC7-1F00-1386-1D49898819F7}"/>
              </a:ext>
            </a:extLst>
          </p:cNvPr>
          <p:cNvSpPr/>
          <p:nvPr/>
        </p:nvSpPr>
        <p:spPr>
          <a:xfrm>
            <a:off x="1938820" y="2151152"/>
            <a:ext cx="152400" cy="152400"/>
          </a:xfrm>
          <a:prstGeom prst="ellipse">
            <a:avLst/>
          </a:prstGeom>
          <a:solidFill>
            <a:srgbClr val="4F81BD">
              <a:lumMod val="50000"/>
            </a:srgbClr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8" name="Овал 7">
            <a:extLst>
              <a:ext uri="{FF2B5EF4-FFF2-40B4-BE49-F238E27FC236}">
                <a16:creationId xmlns:a16="http://schemas.microsoft.com/office/drawing/2014/main" id="{2F7F6AFE-CA84-A8E3-7030-7E642E19C37A}"/>
              </a:ext>
            </a:extLst>
          </p:cNvPr>
          <p:cNvSpPr/>
          <p:nvPr/>
        </p:nvSpPr>
        <p:spPr>
          <a:xfrm>
            <a:off x="3268894" y="2163995"/>
            <a:ext cx="152400" cy="152400"/>
          </a:xfrm>
          <a:prstGeom prst="ellipse">
            <a:avLst/>
          </a:prstGeom>
          <a:solidFill>
            <a:srgbClr val="4F81BD">
              <a:lumMod val="50000"/>
            </a:srgbClr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id="{93AC0DC3-5D78-C507-0652-006CEFB57547}"/>
              </a:ext>
            </a:extLst>
          </p:cNvPr>
          <p:cNvSpPr/>
          <p:nvPr/>
        </p:nvSpPr>
        <p:spPr>
          <a:xfrm>
            <a:off x="4530047" y="2114550"/>
            <a:ext cx="152400" cy="152400"/>
          </a:xfrm>
          <a:prstGeom prst="ellipse">
            <a:avLst/>
          </a:prstGeom>
          <a:solidFill>
            <a:srgbClr val="4F81BD">
              <a:lumMod val="50000"/>
            </a:srgbClr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10" name="Овал 9">
            <a:extLst>
              <a:ext uri="{FF2B5EF4-FFF2-40B4-BE49-F238E27FC236}">
                <a16:creationId xmlns:a16="http://schemas.microsoft.com/office/drawing/2014/main" id="{52EDDB15-932E-0EEE-6DC1-EF17FEB3A66E}"/>
              </a:ext>
            </a:extLst>
          </p:cNvPr>
          <p:cNvSpPr/>
          <p:nvPr/>
        </p:nvSpPr>
        <p:spPr>
          <a:xfrm>
            <a:off x="6747553" y="2136811"/>
            <a:ext cx="152400" cy="152400"/>
          </a:xfrm>
          <a:prstGeom prst="ellipse">
            <a:avLst/>
          </a:prstGeom>
          <a:solidFill>
            <a:srgbClr val="4F81BD">
              <a:lumMod val="50000"/>
            </a:srgbClr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graphicFrame>
        <p:nvGraphicFramePr>
          <p:cNvPr id="11" name="Object 14">
            <a:extLst>
              <a:ext uri="{FF2B5EF4-FFF2-40B4-BE49-F238E27FC236}">
                <a16:creationId xmlns:a16="http://schemas.microsoft.com/office/drawing/2014/main" id="{7D6E2B1A-E9AD-9F1A-5107-D2F7E044241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02511579"/>
              </p:ext>
            </p:extLst>
          </p:nvPr>
        </p:nvGraphicFramePr>
        <p:xfrm>
          <a:off x="1830870" y="2319379"/>
          <a:ext cx="260350" cy="3717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52280" imgH="164880" progId="">
                  <p:embed/>
                </p:oleObj>
              </mc:Choice>
              <mc:Fallback>
                <p:oleObj name="Equation" r:id="rId2" imgW="152280" imgH="164880" progId="">
                  <p:embed/>
                  <p:pic>
                    <p:nvPicPr>
                      <p:cNvPr id="95246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30870" y="2319379"/>
                        <a:ext cx="260350" cy="37179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3">
            <a:extLst>
              <a:ext uri="{FF2B5EF4-FFF2-40B4-BE49-F238E27FC236}">
                <a16:creationId xmlns:a16="http://schemas.microsoft.com/office/drawing/2014/main" id="{AB7E0F68-40ED-6B90-101E-B1E245407EC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24936885"/>
              </p:ext>
            </p:extLst>
          </p:nvPr>
        </p:nvGraphicFramePr>
        <p:xfrm>
          <a:off x="3214919" y="2392595"/>
          <a:ext cx="260350" cy="282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52280" imgH="164880" progId="">
                  <p:embed/>
                </p:oleObj>
              </mc:Choice>
              <mc:Fallback>
                <p:oleObj name="Equation" r:id="rId4" imgW="152280" imgH="164880" progId="">
                  <p:embed/>
                  <p:pic>
                    <p:nvPicPr>
                      <p:cNvPr id="95245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14919" y="2392595"/>
                        <a:ext cx="260350" cy="2825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>
            <a:extLst>
              <a:ext uri="{FF2B5EF4-FFF2-40B4-BE49-F238E27FC236}">
                <a16:creationId xmlns:a16="http://schemas.microsoft.com/office/drawing/2014/main" id="{B31430F7-B26E-5B13-C26A-7FB919C8977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04618110"/>
              </p:ext>
            </p:extLst>
          </p:nvPr>
        </p:nvGraphicFramePr>
        <p:xfrm>
          <a:off x="4530047" y="2328809"/>
          <a:ext cx="260350" cy="30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52280" imgH="177480" progId="">
                  <p:embed/>
                </p:oleObj>
              </mc:Choice>
              <mc:Fallback>
                <p:oleObj name="Equation" r:id="rId6" imgW="152280" imgH="177480" progId="">
                  <p:embed/>
                  <p:pic>
                    <p:nvPicPr>
                      <p:cNvPr id="95244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30047" y="2328809"/>
                        <a:ext cx="260350" cy="304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">
            <a:extLst>
              <a:ext uri="{FF2B5EF4-FFF2-40B4-BE49-F238E27FC236}">
                <a16:creationId xmlns:a16="http://schemas.microsoft.com/office/drawing/2014/main" id="{942E42C3-F551-E818-9F2D-8A724154A51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39435176"/>
              </p:ext>
            </p:extLst>
          </p:nvPr>
        </p:nvGraphicFramePr>
        <p:xfrm>
          <a:off x="6747553" y="2351034"/>
          <a:ext cx="282575" cy="282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164880" imgH="164880" progId="">
                  <p:embed/>
                </p:oleObj>
              </mc:Choice>
              <mc:Fallback>
                <p:oleObj name="Equation" r:id="rId8" imgW="164880" imgH="164880" progId="">
                  <p:embed/>
                  <p:pic>
                    <p:nvPicPr>
                      <p:cNvPr id="37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47553" y="2351034"/>
                        <a:ext cx="282575" cy="2825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Заголовок 14">
            <a:extLst>
              <a:ext uri="{FF2B5EF4-FFF2-40B4-BE49-F238E27FC236}">
                <a16:creationId xmlns:a16="http://schemas.microsoft.com/office/drawing/2014/main" id="{04F03694-0236-C2FC-C230-ED51151D76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60311"/>
            <a:ext cx="8596668" cy="132080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16" name="Объект 15">
            <a:extLst>
              <a:ext uri="{FF2B5EF4-FFF2-40B4-BE49-F238E27FC236}">
                <a16:creationId xmlns:a16="http://schemas.microsoft.com/office/drawing/2014/main" id="{0919B823-ED97-D96D-4626-D2A2E64D7E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  <a:p>
            <a:endParaRPr lang="ru-RU" dirty="0"/>
          </a:p>
          <a:p>
            <a:r>
              <a:rPr lang="ru-RU" dirty="0"/>
              <a:t>Ответ: 2</a:t>
            </a:r>
          </a:p>
          <a:p>
            <a:endParaRPr lang="ru-RU" dirty="0"/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На координатной прямой отмечены точки А,  В,  С и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Одна из них соответствует числу         .  Какая  это точка? </a:t>
            </a: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1)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точка 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А        2) точка  В            3) точка  С            4) точка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Ответ: 1 </a:t>
            </a: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endParaRPr lang="ru-RU" dirty="0"/>
          </a:p>
        </p:txBody>
      </p:sp>
      <p:cxnSp>
        <p:nvCxnSpPr>
          <p:cNvPr id="17" name="Прямая со стрелкой 16">
            <a:extLst>
              <a:ext uri="{FF2B5EF4-FFF2-40B4-BE49-F238E27FC236}">
                <a16:creationId xmlns:a16="http://schemas.microsoft.com/office/drawing/2014/main" id="{4BC9914B-6D85-8A82-7AD8-73CED3E6942F}"/>
              </a:ext>
            </a:extLst>
          </p:cNvPr>
          <p:cNvCxnSpPr/>
          <p:nvPr/>
        </p:nvCxnSpPr>
        <p:spPr>
          <a:xfrm>
            <a:off x="834347" y="4243869"/>
            <a:ext cx="7696200" cy="0"/>
          </a:xfrm>
          <a:prstGeom prst="straightConnector1">
            <a:avLst/>
          </a:prstGeom>
          <a:noFill/>
          <a:ln w="28575" cap="flat" cmpd="sng" algn="ctr">
            <a:solidFill>
              <a:srgbClr val="4F81BD">
                <a:lumMod val="75000"/>
              </a:srgbClr>
            </a:solidFill>
            <a:prstDash val="solid"/>
            <a:tailEnd type="arrow"/>
          </a:ln>
          <a:effectLst/>
        </p:spPr>
      </p:cxnSp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id="{B193DF5C-FB6E-2D60-EFB7-55BFC0DCC239}"/>
              </a:ext>
            </a:extLst>
          </p:cNvPr>
          <p:cNvCxnSpPr/>
          <p:nvPr/>
        </p:nvCxnSpPr>
        <p:spPr>
          <a:xfrm>
            <a:off x="4401620" y="4193140"/>
            <a:ext cx="0" cy="152400"/>
          </a:xfrm>
          <a:prstGeom prst="line">
            <a:avLst/>
          </a:prstGeom>
          <a:noFill/>
          <a:ln w="38100" cap="flat" cmpd="sng" algn="ctr">
            <a:solidFill>
              <a:srgbClr val="4F81BD">
                <a:lumMod val="50000"/>
              </a:srgbClr>
            </a:solidFill>
            <a:prstDash val="solid"/>
          </a:ln>
          <a:effectLst/>
        </p:spPr>
      </p:cxnSp>
      <p:cxnSp>
        <p:nvCxnSpPr>
          <p:cNvPr id="19" name="Прямая соединительная линия 18">
            <a:extLst>
              <a:ext uri="{FF2B5EF4-FFF2-40B4-BE49-F238E27FC236}">
                <a16:creationId xmlns:a16="http://schemas.microsoft.com/office/drawing/2014/main" id="{871A279F-CD63-D013-37C9-38F4278B58C8}"/>
              </a:ext>
            </a:extLst>
          </p:cNvPr>
          <p:cNvCxnSpPr>
            <a:cxnSpLocks/>
          </p:cNvCxnSpPr>
          <p:nvPr/>
        </p:nvCxnSpPr>
        <p:spPr>
          <a:xfrm>
            <a:off x="7543800" y="4167669"/>
            <a:ext cx="0" cy="149189"/>
          </a:xfrm>
          <a:prstGeom prst="line">
            <a:avLst/>
          </a:prstGeom>
          <a:noFill/>
          <a:ln w="38100" cap="flat" cmpd="sng" algn="ctr">
            <a:solidFill>
              <a:srgbClr val="4F81BD">
                <a:lumMod val="50000"/>
              </a:srgbClr>
            </a:solidFill>
            <a:prstDash val="solid"/>
          </a:ln>
          <a:effectLst/>
        </p:spPr>
      </p:cxnSp>
      <p:cxnSp>
        <p:nvCxnSpPr>
          <p:cNvPr id="20" name="Прямая соединительная линия 19">
            <a:extLst>
              <a:ext uri="{FF2B5EF4-FFF2-40B4-BE49-F238E27FC236}">
                <a16:creationId xmlns:a16="http://schemas.microsoft.com/office/drawing/2014/main" id="{E3B74943-6F69-DF92-ED6F-414A88586554}"/>
              </a:ext>
            </a:extLst>
          </p:cNvPr>
          <p:cNvCxnSpPr/>
          <p:nvPr/>
        </p:nvCxnSpPr>
        <p:spPr>
          <a:xfrm>
            <a:off x="1305674" y="4167669"/>
            <a:ext cx="0" cy="152400"/>
          </a:xfrm>
          <a:prstGeom prst="line">
            <a:avLst/>
          </a:prstGeom>
          <a:noFill/>
          <a:ln w="38100" cap="flat" cmpd="sng" algn="ctr">
            <a:solidFill>
              <a:srgbClr val="4F81BD">
                <a:lumMod val="50000"/>
              </a:srgbClr>
            </a:solidFill>
            <a:prstDash val="solid"/>
          </a:ln>
          <a:effectLst/>
        </p:spPr>
      </p:cxnSp>
      <p:graphicFrame>
        <p:nvGraphicFramePr>
          <p:cNvPr id="22" name="Object 15">
            <a:extLst>
              <a:ext uri="{FF2B5EF4-FFF2-40B4-BE49-F238E27FC236}">
                <a16:creationId xmlns:a16="http://schemas.microsoft.com/office/drawing/2014/main" id="{21C08734-1A6F-92EC-46F5-7BE76C1711F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81671798"/>
              </p:ext>
            </p:extLst>
          </p:nvPr>
        </p:nvGraphicFramePr>
        <p:xfrm>
          <a:off x="1208042" y="4356019"/>
          <a:ext cx="195263" cy="2870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114120" imgH="177480" progId="">
                  <p:embed/>
                </p:oleObj>
              </mc:Choice>
              <mc:Fallback>
                <p:oleObj name="Equation" r:id="rId10" imgW="114120" imgH="177480" progId="">
                  <p:embed/>
                  <p:pic>
                    <p:nvPicPr>
                      <p:cNvPr id="38" name="Object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08042" y="4356019"/>
                        <a:ext cx="195263" cy="28705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ct 15">
            <a:extLst>
              <a:ext uri="{FF2B5EF4-FFF2-40B4-BE49-F238E27FC236}">
                <a16:creationId xmlns:a16="http://schemas.microsoft.com/office/drawing/2014/main" id="{261231D4-816D-B4E3-5DCE-35EDD2C6915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00222176"/>
              </p:ext>
            </p:extLst>
          </p:nvPr>
        </p:nvGraphicFramePr>
        <p:xfrm>
          <a:off x="4312560" y="4396888"/>
          <a:ext cx="217487" cy="30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126720" imgH="177480" progId="">
                  <p:embed/>
                </p:oleObj>
              </mc:Choice>
              <mc:Fallback>
                <p:oleObj name="Equation" r:id="rId12" imgW="126720" imgH="177480" progId="">
                  <p:embed/>
                  <p:pic>
                    <p:nvPicPr>
                      <p:cNvPr id="98316" name="Object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12560" y="4396888"/>
                        <a:ext cx="217487" cy="304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" name="Object 15">
            <a:extLst>
              <a:ext uri="{FF2B5EF4-FFF2-40B4-BE49-F238E27FC236}">
                <a16:creationId xmlns:a16="http://schemas.microsoft.com/office/drawing/2014/main" id="{91C299E0-9F6E-5241-DD9B-44594CA95C9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18966126"/>
              </p:ext>
            </p:extLst>
          </p:nvPr>
        </p:nvGraphicFramePr>
        <p:xfrm>
          <a:off x="7444468" y="4423348"/>
          <a:ext cx="217487" cy="30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4" imgW="126720" imgH="177480" progId="">
                  <p:embed/>
                </p:oleObj>
              </mc:Choice>
              <mc:Fallback>
                <p:oleObj name="Equation" r:id="rId14" imgW="126720" imgH="177480" progId="">
                  <p:embed/>
                  <p:pic>
                    <p:nvPicPr>
                      <p:cNvPr id="98317" name="Object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44468" y="4423348"/>
                        <a:ext cx="217487" cy="304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" name="Овал 24">
            <a:extLst>
              <a:ext uri="{FF2B5EF4-FFF2-40B4-BE49-F238E27FC236}">
                <a16:creationId xmlns:a16="http://schemas.microsoft.com/office/drawing/2014/main" id="{E5831B8C-CCE0-D9C5-05D9-686622C2B188}"/>
              </a:ext>
            </a:extLst>
          </p:cNvPr>
          <p:cNvSpPr/>
          <p:nvPr/>
        </p:nvSpPr>
        <p:spPr>
          <a:xfrm>
            <a:off x="6822245" y="4164458"/>
            <a:ext cx="152400" cy="152400"/>
          </a:xfrm>
          <a:prstGeom prst="ellipse">
            <a:avLst/>
          </a:prstGeom>
          <a:solidFill>
            <a:srgbClr val="4F81BD">
              <a:lumMod val="50000"/>
            </a:srgbClr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26" name="Овал 25">
            <a:extLst>
              <a:ext uri="{FF2B5EF4-FFF2-40B4-BE49-F238E27FC236}">
                <a16:creationId xmlns:a16="http://schemas.microsoft.com/office/drawing/2014/main" id="{E5DD348D-932B-A121-7E22-A4C7716894A3}"/>
              </a:ext>
            </a:extLst>
          </p:cNvPr>
          <p:cNvSpPr/>
          <p:nvPr/>
        </p:nvSpPr>
        <p:spPr>
          <a:xfrm>
            <a:off x="5052814" y="4193140"/>
            <a:ext cx="152400" cy="152400"/>
          </a:xfrm>
          <a:prstGeom prst="ellipse">
            <a:avLst/>
          </a:prstGeom>
          <a:solidFill>
            <a:srgbClr val="4F81BD">
              <a:lumMod val="50000"/>
            </a:srgbClr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27" name="Овал 26">
            <a:extLst>
              <a:ext uri="{FF2B5EF4-FFF2-40B4-BE49-F238E27FC236}">
                <a16:creationId xmlns:a16="http://schemas.microsoft.com/office/drawing/2014/main" id="{B49DBB25-625D-7C52-88EE-49F5DEA3D3DC}"/>
              </a:ext>
            </a:extLst>
          </p:cNvPr>
          <p:cNvSpPr/>
          <p:nvPr/>
        </p:nvSpPr>
        <p:spPr>
          <a:xfrm>
            <a:off x="3521827" y="4182831"/>
            <a:ext cx="152400" cy="152400"/>
          </a:xfrm>
          <a:prstGeom prst="ellipse">
            <a:avLst/>
          </a:prstGeom>
          <a:solidFill>
            <a:srgbClr val="4F81BD">
              <a:lumMod val="50000"/>
            </a:srgbClr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28" name="Овал 27">
            <a:extLst>
              <a:ext uri="{FF2B5EF4-FFF2-40B4-BE49-F238E27FC236}">
                <a16:creationId xmlns:a16="http://schemas.microsoft.com/office/drawing/2014/main" id="{0AC1C0AF-7959-6DBB-C7A7-C72EE6BD456E}"/>
              </a:ext>
            </a:extLst>
          </p:cNvPr>
          <p:cNvSpPr/>
          <p:nvPr/>
        </p:nvSpPr>
        <p:spPr>
          <a:xfrm>
            <a:off x="2015020" y="4164458"/>
            <a:ext cx="152400" cy="152400"/>
          </a:xfrm>
          <a:prstGeom prst="ellipse">
            <a:avLst/>
          </a:prstGeom>
          <a:solidFill>
            <a:srgbClr val="4F81BD">
              <a:lumMod val="50000"/>
            </a:srgbClr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graphicFrame>
        <p:nvGraphicFramePr>
          <p:cNvPr id="29" name="Object 15">
            <a:extLst>
              <a:ext uri="{FF2B5EF4-FFF2-40B4-BE49-F238E27FC236}">
                <a16:creationId xmlns:a16="http://schemas.microsoft.com/office/drawing/2014/main" id="{EE5DDFC8-FF5F-B708-0658-D760CB47853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43344187"/>
              </p:ext>
            </p:extLst>
          </p:nvPr>
        </p:nvGraphicFramePr>
        <p:xfrm>
          <a:off x="1934013" y="4423348"/>
          <a:ext cx="260350" cy="282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6" imgW="152280" imgH="164880" progId="">
                  <p:embed/>
                </p:oleObj>
              </mc:Choice>
              <mc:Fallback>
                <p:oleObj name="Equation" r:id="rId16" imgW="152280" imgH="164880" progId="">
                  <p:embed/>
                  <p:pic>
                    <p:nvPicPr>
                      <p:cNvPr id="95247" name="Object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34013" y="4423348"/>
                        <a:ext cx="260350" cy="2825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" name="Object 13">
            <a:extLst>
              <a:ext uri="{FF2B5EF4-FFF2-40B4-BE49-F238E27FC236}">
                <a16:creationId xmlns:a16="http://schemas.microsoft.com/office/drawing/2014/main" id="{22DEB636-745C-CE83-2121-0EBF51A8F5B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14368088"/>
              </p:ext>
            </p:extLst>
          </p:nvPr>
        </p:nvGraphicFramePr>
        <p:xfrm>
          <a:off x="3451042" y="4396269"/>
          <a:ext cx="260350" cy="282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8" imgW="152280" imgH="164880" progId="">
                  <p:embed/>
                </p:oleObj>
              </mc:Choice>
              <mc:Fallback>
                <p:oleObj name="Equation" r:id="rId18" imgW="152280" imgH="164880" progId="">
                  <p:embed/>
                  <p:pic>
                    <p:nvPicPr>
                      <p:cNvPr id="33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51042" y="4396269"/>
                        <a:ext cx="260350" cy="2825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" name="Object 17">
            <a:extLst>
              <a:ext uri="{FF2B5EF4-FFF2-40B4-BE49-F238E27FC236}">
                <a16:creationId xmlns:a16="http://schemas.microsoft.com/office/drawing/2014/main" id="{0C464F3D-DCDD-5B52-D963-E9DFCCE0121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68508109"/>
              </p:ext>
            </p:extLst>
          </p:nvPr>
        </p:nvGraphicFramePr>
        <p:xfrm>
          <a:off x="4944864" y="4338274"/>
          <a:ext cx="260350" cy="30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0" imgW="152280" imgH="177480" progId="">
                  <p:embed/>
                </p:oleObj>
              </mc:Choice>
              <mc:Fallback>
                <p:oleObj name="Equation" r:id="rId20" imgW="152280" imgH="177480" progId="">
                  <p:embed/>
                  <p:pic>
                    <p:nvPicPr>
                      <p:cNvPr id="95249" name="Object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44864" y="4338274"/>
                        <a:ext cx="260350" cy="304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2" name="Object 1">
            <a:extLst>
              <a:ext uri="{FF2B5EF4-FFF2-40B4-BE49-F238E27FC236}">
                <a16:creationId xmlns:a16="http://schemas.microsoft.com/office/drawing/2014/main" id="{F2CEAA10-5F0F-A969-CABC-38205DA501C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75514144"/>
              </p:ext>
            </p:extLst>
          </p:nvPr>
        </p:nvGraphicFramePr>
        <p:xfrm>
          <a:off x="6747552" y="4416797"/>
          <a:ext cx="282575" cy="282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2" imgW="164880" imgH="164880" progId="">
                  <p:embed/>
                </p:oleObj>
              </mc:Choice>
              <mc:Fallback>
                <p:oleObj name="Equation" r:id="rId22" imgW="164880" imgH="164880" progId="">
                  <p:embed/>
                  <p:pic>
                    <p:nvPicPr>
                      <p:cNvPr id="37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47552" y="4416797"/>
                        <a:ext cx="282575" cy="2825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" name="Object 13">
            <a:extLst>
              <a:ext uri="{FF2B5EF4-FFF2-40B4-BE49-F238E27FC236}">
                <a16:creationId xmlns:a16="http://schemas.microsoft.com/office/drawing/2014/main" id="{B519DDA3-1EE0-1668-2C4F-807BFAF269B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86423719"/>
              </p:ext>
            </p:extLst>
          </p:nvPr>
        </p:nvGraphicFramePr>
        <p:xfrm>
          <a:off x="4785168" y="4588267"/>
          <a:ext cx="381000" cy="6963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4" imgW="215640" imgH="393480" progId="">
                  <p:embed/>
                </p:oleObj>
              </mc:Choice>
              <mc:Fallback>
                <p:oleObj name="Equation" r:id="rId24" imgW="215640" imgH="393480" progId="">
                  <p:embed/>
                  <p:pic>
                    <p:nvPicPr>
                      <p:cNvPr id="23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85168" y="4588267"/>
                        <a:ext cx="381000" cy="69631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922520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44455EF-AB8B-F776-EE49-BCBBDC4B8D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7820" y="365125"/>
            <a:ext cx="10685980" cy="1325563"/>
          </a:xfrm>
        </p:spPr>
        <p:txBody>
          <a:bodyPr>
            <a:normAutofit fontScale="90000"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tabLst/>
              <a:defRPr/>
            </a:pPr>
            <a:b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</a:br>
            <a:b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</a:br>
            <a:b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</a:br>
            <a:b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</a:br>
            <a:b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Одно из чисел        ,        ,        ,        отмечено на прямой точкой.</a:t>
            </a:r>
            <a:b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</a:br>
            <a:b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</a:br>
            <a:b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  Какое  это число? </a:t>
            </a:r>
            <a:b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                                         1)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           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2)             3)             4) </a:t>
            </a:r>
            <a:b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C0BCC0E-C50E-05DA-FAAE-F254379C3B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dirty="0"/>
              <a:t>      Ответ: 3</a:t>
            </a:r>
          </a:p>
          <a:p>
            <a:pPr marL="0" indent="0">
              <a:buNone/>
            </a:pPr>
            <a:endParaRPr lang="ru-RU" sz="2000" dirty="0">
              <a:solidFill>
                <a:prstClr val="black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2000" dirty="0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       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Какое из данных ниже чисел принадлежит отрезку  [– 6; – 5] ? </a:t>
            </a:r>
            <a:b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b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           1)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                 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2)               3)               4) </a:t>
            </a:r>
            <a:endParaRPr lang="ru-RU" dirty="0"/>
          </a:p>
          <a:p>
            <a:pPr marL="0" indent="0">
              <a:buNone/>
            </a:pPr>
            <a:r>
              <a:rPr lang="ru-RU" dirty="0"/>
              <a:t>        Ответ: 3</a:t>
            </a:r>
          </a:p>
        </p:txBody>
      </p:sp>
      <p:cxnSp>
        <p:nvCxnSpPr>
          <p:cNvPr id="4" name="Прямая со стрелкой 3">
            <a:extLst>
              <a:ext uri="{FF2B5EF4-FFF2-40B4-BE49-F238E27FC236}">
                <a16:creationId xmlns:a16="http://schemas.microsoft.com/office/drawing/2014/main" id="{26E6F3E5-19E4-5889-7A72-D9B2CDDD3807}"/>
              </a:ext>
            </a:extLst>
          </p:cNvPr>
          <p:cNvCxnSpPr/>
          <p:nvPr/>
        </p:nvCxnSpPr>
        <p:spPr>
          <a:xfrm>
            <a:off x="915256" y="1192444"/>
            <a:ext cx="7696200" cy="0"/>
          </a:xfrm>
          <a:prstGeom prst="straightConnector1">
            <a:avLst/>
          </a:prstGeom>
          <a:noFill/>
          <a:ln w="28575" cap="flat" cmpd="sng" algn="ctr">
            <a:solidFill>
              <a:srgbClr val="4F81BD">
                <a:lumMod val="75000"/>
              </a:srgbClr>
            </a:solidFill>
            <a:prstDash val="solid"/>
            <a:tailEnd type="arrow"/>
          </a:ln>
          <a:effectLst/>
        </p:spPr>
      </p:cxnSp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id="{796DA17B-DE9A-6BF1-C1B3-E4B43CB20FE9}"/>
              </a:ext>
            </a:extLst>
          </p:cNvPr>
          <p:cNvCxnSpPr/>
          <p:nvPr/>
        </p:nvCxnSpPr>
        <p:spPr>
          <a:xfrm>
            <a:off x="1447800" y="1116244"/>
            <a:ext cx="0" cy="152400"/>
          </a:xfrm>
          <a:prstGeom prst="line">
            <a:avLst/>
          </a:prstGeom>
          <a:noFill/>
          <a:ln w="38100" cap="flat" cmpd="sng" algn="ctr">
            <a:solidFill>
              <a:srgbClr val="4F81BD">
                <a:lumMod val="50000"/>
              </a:srgbClr>
            </a:solidFill>
            <a:prstDash val="solid"/>
          </a:ln>
          <a:effectLst/>
        </p:spPr>
      </p:cxnSp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216734FE-EF8D-282C-DD9B-E91E5EF9068A}"/>
              </a:ext>
            </a:extLst>
          </p:cNvPr>
          <p:cNvCxnSpPr/>
          <p:nvPr/>
        </p:nvCxnSpPr>
        <p:spPr>
          <a:xfrm>
            <a:off x="2119045" y="1150277"/>
            <a:ext cx="0" cy="152400"/>
          </a:xfrm>
          <a:prstGeom prst="line">
            <a:avLst/>
          </a:prstGeom>
          <a:noFill/>
          <a:ln w="38100" cap="flat" cmpd="sng" algn="ctr">
            <a:solidFill>
              <a:srgbClr val="4F81BD">
                <a:lumMod val="50000"/>
              </a:srgbClr>
            </a:solidFill>
            <a:prstDash val="solid"/>
          </a:ln>
          <a:effectLst/>
        </p:spPr>
      </p:cxnSp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E287EC26-19A7-27E2-5668-F40250041D6E}"/>
              </a:ext>
            </a:extLst>
          </p:cNvPr>
          <p:cNvCxnSpPr/>
          <p:nvPr/>
        </p:nvCxnSpPr>
        <p:spPr>
          <a:xfrm>
            <a:off x="2733782" y="1150277"/>
            <a:ext cx="0" cy="152400"/>
          </a:xfrm>
          <a:prstGeom prst="line">
            <a:avLst/>
          </a:prstGeom>
          <a:noFill/>
          <a:ln w="38100" cap="flat" cmpd="sng" algn="ctr">
            <a:solidFill>
              <a:srgbClr val="4F81BD">
                <a:lumMod val="50000"/>
              </a:srgbClr>
            </a:solidFill>
            <a:prstDash val="solid"/>
          </a:ln>
          <a:effectLst/>
        </p:spPr>
      </p:cxnSp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3D8F354B-796A-CC0E-74C0-E996EA5BE267}"/>
              </a:ext>
            </a:extLst>
          </p:cNvPr>
          <p:cNvCxnSpPr/>
          <p:nvPr/>
        </p:nvCxnSpPr>
        <p:spPr>
          <a:xfrm>
            <a:off x="3307422" y="1116244"/>
            <a:ext cx="0" cy="152400"/>
          </a:xfrm>
          <a:prstGeom prst="line">
            <a:avLst/>
          </a:prstGeom>
          <a:noFill/>
          <a:ln w="38100" cap="flat" cmpd="sng" algn="ctr">
            <a:solidFill>
              <a:srgbClr val="4F81BD">
                <a:lumMod val="50000"/>
              </a:srgbClr>
            </a:solidFill>
            <a:prstDash val="solid"/>
          </a:ln>
          <a:effectLst/>
        </p:spPr>
      </p:cxn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B54449EB-6A30-3E05-B11F-FABAF84A0C78}"/>
              </a:ext>
            </a:extLst>
          </p:cNvPr>
          <p:cNvCxnSpPr/>
          <p:nvPr/>
        </p:nvCxnSpPr>
        <p:spPr>
          <a:xfrm>
            <a:off x="4045449" y="1150277"/>
            <a:ext cx="0" cy="152400"/>
          </a:xfrm>
          <a:prstGeom prst="line">
            <a:avLst/>
          </a:prstGeom>
          <a:noFill/>
          <a:ln w="38100" cap="flat" cmpd="sng" algn="ctr">
            <a:solidFill>
              <a:srgbClr val="4F81BD">
                <a:lumMod val="50000"/>
              </a:srgbClr>
            </a:solidFill>
            <a:prstDash val="solid"/>
          </a:ln>
          <a:effectLst/>
        </p:spPr>
      </p:cxn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5ECA4C78-AC68-0445-4281-3F6C099DDE85}"/>
              </a:ext>
            </a:extLst>
          </p:cNvPr>
          <p:cNvCxnSpPr/>
          <p:nvPr/>
        </p:nvCxnSpPr>
        <p:spPr>
          <a:xfrm>
            <a:off x="5554038" y="1116244"/>
            <a:ext cx="0" cy="152400"/>
          </a:xfrm>
          <a:prstGeom prst="line">
            <a:avLst/>
          </a:prstGeom>
          <a:noFill/>
          <a:ln w="38100" cap="flat" cmpd="sng" algn="ctr">
            <a:solidFill>
              <a:srgbClr val="4F81BD">
                <a:lumMod val="50000"/>
              </a:srgbClr>
            </a:solidFill>
            <a:prstDash val="solid"/>
          </a:ln>
          <a:effectLst/>
        </p:spPr>
      </p:cxnSp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28C94488-9AF1-E091-54CE-0BC9D1CFB2BD}"/>
              </a:ext>
            </a:extLst>
          </p:cNvPr>
          <p:cNvCxnSpPr/>
          <p:nvPr/>
        </p:nvCxnSpPr>
        <p:spPr>
          <a:xfrm>
            <a:off x="4802313" y="1150277"/>
            <a:ext cx="0" cy="152400"/>
          </a:xfrm>
          <a:prstGeom prst="line">
            <a:avLst/>
          </a:prstGeom>
          <a:noFill/>
          <a:ln w="38100" cap="flat" cmpd="sng" algn="ctr">
            <a:solidFill>
              <a:srgbClr val="4F81BD">
                <a:lumMod val="50000"/>
              </a:srgbClr>
            </a:solidFill>
            <a:prstDash val="solid"/>
          </a:ln>
          <a:effectLst/>
        </p:spPr>
      </p:cxnSp>
      <p:graphicFrame>
        <p:nvGraphicFramePr>
          <p:cNvPr id="12" name="Object 15">
            <a:extLst>
              <a:ext uri="{FF2B5EF4-FFF2-40B4-BE49-F238E27FC236}">
                <a16:creationId xmlns:a16="http://schemas.microsoft.com/office/drawing/2014/main" id="{0A9FDC13-CAEA-22B2-EEDD-937F7712C23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02824463"/>
              </p:ext>
            </p:extLst>
          </p:nvPr>
        </p:nvGraphicFramePr>
        <p:xfrm>
          <a:off x="1339056" y="1256622"/>
          <a:ext cx="217487" cy="30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26720" imgH="177480" progId="">
                  <p:embed/>
                </p:oleObj>
              </mc:Choice>
              <mc:Fallback>
                <p:oleObj name="Equation" r:id="rId2" imgW="126720" imgH="177480" progId="">
                  <p:embed/>
                  <p:pic>
                    <p:nvPicPr>
                      <p:cNvPr id="38" name="Object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39056" y="1256622"/>
                        <a:ext cx="217487" cy="304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5">
            <a:extLst>
              <a:ext uri="{FF2B5EF4-FFF2-40B4-BE49-F238E27FC236}">
                <a16:creationId xmlns:a16="http://schemas.microsoft.com/office/drawing/2014/main" id="{ADDE14CE-3D5B-E8BF-1BCB-52CB161F7C2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27135509"/>
              </p:ext>
            </p:extLst>
          </p:nvPr>
        </p:nvGraphicFramePr>
        <p:xfrm>
          <a:off x="2050030" y="1302677"/>
          <a:ext cx="152400" cy="284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88560" imgH="164880" progId="">
                  <p:embed/>
                </p:oleObj>
              </mc:Choice>
              <mc:Fallback>
                <p:oleObj name="Equation" r:id="rId4" imgW="88560" imgH="164880" progId="">
                  <p:embed/>
                  <p:pic>
                    <p:nvPicPr>
                      <p:cNvPr id="98316" name="Object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50030" y="1302677"/>
                        <a:ext cx="152400" cy="2841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Овал 13">
            <a:extLst>
              <a:ext uri="{FF2B5EF4-FFF2-40B4-BE49-F238E27FC236}">
                <a16:creationId xmlns:a16="http://schemas.microsoft.com/office/drawing/2014/main" id="{90507721-AF8A-BA37-49CF-85BB0C43290D}"/>
              </a:ext>
            </a:extLst>
          </p:cNvPr>
          <p:cNvSpPr/>
          <p:nvPr/>
        </p:nvSpPr>
        <p:spPr>
          <a:xfrm>
            <a:off x="3756419" y="1150277"/>
            <a:ext cx="152400" cy="152400"/>
          </a:xfrm>
          <a:prstGeom prst="ellipse">
            <a:avLst/>
          </a:prstGeom>
          <a:solidFill>
            <a:srgbClr val="4F81BD">
              <a:lumMod val="50000"/>
            </a:srgbClr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graphicFrame>
        <p:nvGraphicFramePr>
          <p:cNvPr id="15" name="Object 13">
            <a:extLst>
              <a:ext uri="{FF2B5EF4-FFF2-40B4-BE49-F238E27FC236}">
                <a16:creationId xmlns:a16="http://schemas.microsoft.com/office/drawing/2014/main" id="{9F2B7E0C-E8B1-A889-FE35-FFA6AE2A508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66226366"/>
              </p:ext>
            </p:extLst>
          </p:nvPr>
        </p:nvGraphicFramePr>
        <p:xfrm>
          <a:off x="2202430" y="431586"/>
          <a:ext cx="320675" cy="620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203040" imgH="393480" progId="">
                  <p:embed/>
                </p:oleObj>
              </mc:Choice>
              <mc:Fallback>
                <p:oleObj name="Equation" r:id="rId6" imgW="203040" imgH="393480" progId="">
                  <p:embed/>
                  <p:pic>
                    <p:nvPicPr>
                      <p:cNvPr id="23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02430" y="431586"/>
                        <a:ext cx="320675" cy="6207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3">
            <a:extLst>
              <a:ext uri="{FF2B5EF4-FFF2-40B4-BE49-F238E27FC236}">
                <a16:creationId xmlns:a16="http://schemas.microsoft.com/office/drawing/2014/main" id="{3C725B71-8AEF-D594-B06D-911BF5C1AC0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12780533"/>
              </p:ext>
            </p:extLst>
          </p:nvPr>
        </p:nvGraphicFramePr>
        <p:xfrm>
          <a:off x="3672281" y="1532866"/>
          <a:ext cx="320675" cy="620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203040" imgH="393480" progId="">
                  <p:embed/>
                </p:oleObj>
              </mc:Choice>
              <mc:Fallback>
                <p:oleObj name="Equation" r:id="rId6" imgW="203040" imgH="393480" progId="">
                  <p:embed/>
                  <p:pic>
                    <p:nvPicPr>
                      <p:cNvPr id="23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72281" y="1532866"/>
                        <a:ext cx="320675" cy="6207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11">
            <a:extLst>
              <a:ext uri="{FF2B5EF4-FFF2-40B4-BE49-F238E27FC236}">
                <a16:creationId xmlns:a16="http://schemas.microsoft.com/office/drawing/2014/main" id="{B4D87D72-9CDE-4837-9F97-6342EA11B8F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89329087"/>
              </p:ext>
            </p:extLst>
          </p:nvPr>
        </p:nvGraphicFramePr>
        <p:xfrm>
          <a:off x="2748135" y="424843"/>
          <a:ext cx="339725" cy="620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215640" imgH="393480" progId="">
                  <p:embed/>
                </p:oleObj>
              </mc:Choice>
              <mc:Fallback>
                <p:oleObj name="Equation" r:id="rId8" imgW="215640" imgH="393480" progId="">
                  <p:embed/>
                  <p:pic>
                    <p:nvPicPr>
                      <p:cNvPr id="101387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48135" y="424843"/>
                        <a:ext cx="339725" cy="6207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11">
            <a:extLst>
              <a:ext uri="{FF2B5EF4-FFF2-40B4-BE49-F238E27FC236}">
                <a16:creationId xmlns:a16="http://schemas.microsoft.com/office/drawing/2014/main" id="{FF77F1FE-EFF1-4D2D-87D2-E780E567469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12079286"/>
              </p:ext>
            </p:extLst>
          </p:nvPr>
        </p:nvGraphicFramePr>
        <p:xfrm>
          <a:off x="4541376" y="1487701"/>
          <a:ext cx="339725" cy="620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215640" imgH="393480" progId="">
                  <p:embed/>
                </p:oleObj>
              </mc:Choice>
              <mc:Fallback>
                <p:oleObj name="Equation" r:id="rId8" imgW="215640" imgH="393480" progId="">
                  <p:embed/>
                  <p:pic>
                    <p:nvPicPr>
                      <p:cNvPr id="101387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41376" y="1487701"/>
                        <a:ext cx="339725" cy="6207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12">
            <a:extLst>
              <a:ext uri="{FF2B5EF4-FFF2-40B4-BE49-F238E27FC236}">
                <a16:creationId xmlns:a16="http://schemas.microsoft.com/office/drawing/2014/main" id="{9D9CAF2A-E01C-7DB9-9247-1CE6153DDBB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12056535"/>
              </p:ext>
            </p:extLst>
          </p:nvPr>
        </p:nvGraphicFramePr>
        <p:xfrm>
          <a:off x="3307082" y="424843"/>
          <a:ext cx="339725" cy="620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215640" imgH="393480" progId="">
                  <p:embed/>
                </p:oleObj>
              </mc:Choice>
              <mc:Fallback>
                <p:oleObj name="Equation" r:id="rId10" imgW="215640" imgH="393480" progId="">
                  <p:embed/>
                  <p:pic>
                    <p:nvPicPr>
                      <p:cNvPr id="101388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07082" y="424843"/>
                        <a:ext cx="339725" cy="6207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12">
            <a:extLst>
              <a:ext uri="{FF2B5EF4-FFF2-40B4-BE49-F238E27FC236}">
                <a16:creationId xmlns:a16="http://schemas.microsoft.com/office/drawing/2014/main" id="{8218B4B9-9528-3E7A-A8E9-55EAEA83566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37774212"/>
              </p:ext>
            </p:extLst>
          </p:nvPr>
        </p:nvGraphicFramePr>
        <p:xfrm>
          <a:off x="5551470" y="1491921"/>
          <a:ext cx="339725" cy="620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215640" imgH="393480" progId="">
                  <p:embed/>
                </p:oleObj>
              </mc:Choice>
              <mc:Fallback>
                <p:oleObj name="Equation" r:id="rId10" imgW="215640" imgH="393480" progId="">
                  <p:embed/>
                  <p:pic>
                    <p:nvPicPr>
                      <p:cNvPr id="101388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51470" y="1491921"/>
                        <a:ext cx="339725" cy="6207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Object 13">
            <a:extLst>
              <a:ext uri="{FF2B5EF4-FFF2-40B4-BE49-F238E27FC236}">
                <a16:creationId xmlns:a16="http://schemas.microsoft.com/office/drawing/2014/main" id="{B9F66842-1DA1-A0BD-D530-E0AE15C9D21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88454216"/>
              </p:ext>
            </p:extLst>
          </p:nvPr>
        </p:nvGraphicFramePr>
        <p:xfrm>
          <a:off x="3756419" y="446515"/>
          <a:ext cx="358775" cy="620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228600" imgH="393480" progId="">
                  <p:embed/>
                </p:oleObj>
              </mc:Choice>
              <mc:Fallback>
                <p:oleObj name="Equation" r:id="rId12" imgW="228600" imgH="393480" progId="">
                  <p:embed/>
                  <p:pic>
                    <p:nvPicPr>
                      <p:cNvPr id="101389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56419" y="446515"/>
                        <a:ext cx="358775" cy="6207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Object 13">
            <a:extLst>
              <a:ext uri="{FF2B5EF4-FFF2-40B4-BE49-F238E27FC236}">
                <a16:creationId xmlns:a16="http://schemas.microsoft.com/office/drawing/2014/main" id="{DAB6F09F-F6BE-0768-86B4-021641AF3DA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2755598"/>
              </p:ext>
            </p:extLst>
          </p:nvPr>
        </p:nvGraphicFramePr>
        <p:xfrm>
          <a:off x="6395059" y="1479897"/>
          <a:ext cx="358775" cy="620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228600" imgH="393480" progId="">
                  <p:embed/>
                </p:oleObj>
              </mc:Choice>
              <mc:Fallback>
                <p:oleObj name="Equation" r:id="rId12" imgW="228600" imgH="393480" progId="">
                  <p:embed/>
                  <p:pic>
                    <p:nvPicPr>
                      <p:cNvPr id="101389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95059" y="1479897"/>
                        <a:ext cx="358775" cy="6207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ct 14">
            <a:extLst>
              <a:ext uri="{FF2B5EF4-FFF2-40B4-BE49-F238E27FC236}">
                <a16:creationId xmlns:a16="http://schemas.microsoft.com/office/drawing/2014/main" id="{96200015-7586-D1B3-2ED4-629F8EA39E7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28322763"/>
              </p:ext>
            </p:extLst>
          </p:nvPr>
        </p:nvGraphicFramePr>
        <p:xfrm>
          <a:off x="2213082" y="3478210"/>
          <a:ext cx="520700" cy="620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4" imgW="330120" imgH="393480" progId="">
                  <p:embed/>
                </p:oleObj>
              </mc:Choice>
              <mc:Fallback>
                <p:oleObj name="Equation" r:id="rId14" imgW="330120" imgH="393480" progId="">
                  <p:embed/>
                  <p:pic>
                    <p:nvPicPr>
                      <p:cNvPr id="4" name="Object 14">
                        <a:extLst>
                          <a:ext uri="{FF2B5EF4-FFF2-40B4-BE49-F238E27FC236}">
                            <a16:creationId xmlns:a16="http://schemas.microsoft.com/office/drawing/2014/main" id="{CFD6667A-9B0E-8D8E-AFC3-90E2E4098EE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13082" y="3478210"/>
                        <a:ext cx="520700" cy="6207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" name="Object 12">
            <a:extLst>
              <a:ext uri="{FF2B5EF4-FFF2-40B4-BE49-F238E27FC236}">
                <a16:creationId xmlns:a16="http://schemas.microsoft.com/office/drawing/2014/main" id="{CE7F6655-6A59-EDF0-BFCD-173BDF31CAA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01017565"/>
              </p:ext>
            </p:extLst>
          </p:nvPr>
        </p:nvGraphicFramePr>
        <p:xfrm>
          <a:off x="3396775" y="3478628"/>
          <a:ext cx="500063" cy="620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6" imgW="317160" imgH="393480" progId="">
                  <p:embed/>
                </p:oleObj>
              </mc:Choice>
              <mc:Fallback>
                <p:oleObj name="Equation" r:id="rId16" imgW="317160" imgH="393480" progId="">
                  <p:embed/>
                  <p:pic>
                    <p:nvPicPr>
                      <p:cNvPr id="5" name="Object 12">
                        <a:extLst>
                          <a:ext uri="{FF2B5EF4-FFF2-40B4-BE49-F238E27FC236}">
                            <a16:creationId xmlns:a16="http://schemas.microsoft.com/office/drawing/2014/main" id="{11AB0F2B-896E-F1D1-20DE-B77749C9225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96775" y="3478628"/>
                        <a:ext cx="500063" cy="6207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" name="Object 13">
            <a:extLst>
              <a:ext uri="{FF2B5EF4-FFF2-40B4-BE49-F238E27FC236}">
                <a16:creationId xmlns:a16="http://schemas.microsoft.com/office/drawing/2014/main" id="{CB550827-9EDA-B085-C883-95498282170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51797902"/>
              </p:ext>
            </p:extLst>
          </p:nvPr>
        </p:nvGraphicFramePr>
        <p:xfrm>
          <a:off x="4670340" y="3500775"/>
          <a:ext cx="520700" cy="620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8" imgW="330120" imgH="393480" progId="">
                  <p:embed/>
                </p:oleObj>
              </mc:Choice>
              <mc:Fallback>
                <p:oleObj name="Equation" r:id="rId18" imgW="330120" imgH="393480" progId="">
                  <p:embed/>
                  <p:pic>
                    <p:nvPicPr>
                      <p:cNvPr id="6" name="Object 13">
                        <a:extLst>
                          <a:ext uri="{FF2B5EF4-FFF2-40B4-BE49-F238E27FC236}">
                            <a16:creationId xmlns:a16="http://schemas.microsoft.com/office/drawing/2014/main" id="{D790ADF8-81C7-0497-58F7-F9C2C9FB04B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70340" y="3500775"/>
                        <a:ext cx="520700" cy="6207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" name="Object 13">
            <a:extLst>
              <a:ext uri="{FF2B5EF4-FFF2-40B4-BE49-F238E27FC236}">
                <a16:creationId xmlns:a16="http://schemas.microsoft.com/office/drawing/2014/main" id="{89C28683-806F-E5E6-7259-9AC1944770B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44458393"/>
              </p:ext>
            </p:extLst>
          </p:nvPr>
        </p:nvGraphicFramePr>
        <p:xfrm>
          <a:off x="5876810" y="3521742"/>
          <a:ext cx="520700" cy="620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8" imgW="330120" imgH="393480" progId="">
                  <p:embed/>
                </p:oleObj>
              </mc:Choice>
              <mc:Fallback>
                <p:oleObj name="Equation" r:id="rId18" imgW="330120" imgH="393480" progId="">
                  <p:embed/>
                  <p:pic>
                    <p:nvPicPr>
                      <p:cNvPr id="7" name="Object 13">
                        <a:extLst>
                          <a:ext uri="{FF2B5EF4-FFF2-40B4-BE49-F238E27FC236}">
                            <a16:creationId xmlns:a16="http://schemas.microsoft.com/office/drawing/2014/main" id="{4454402B-8E14-C243-B86C-F5293049294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76810" y="3521742"/>
                        <a:ext cx="520700" cy="6207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0520652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A3BFCDE-02A3-4704-893D-CD921B9725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На координатной прямой отмечены числа  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x</a:t>
            </a:r>
            <a:r>
              <a:rPr kumimoji="0" lang="ru-RU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 у,  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и   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z</a:t>
            </a:r>
            <a:r>
              <a:rPr kumimoji="0" lang="ru-RU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  <a:br>
              <a:rPr kumimoji="0" lang="ru-RU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</a:t>
            </a:r>
            <a:b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</a:br>
            <a:b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Какая из разностей 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x</a:t>
            </a:r>
            <a:r>
              <a:rPr kumimoji="0" lang="ru-RU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– у,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</a:t>
            </a:r>
            <a:r>
              <a:rPr kumimoji="0" lang="ru-RU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у – 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z</a:t>
            </a:r>
            <a:r>
              <a:rPr kumimoji="0" lang="ru-RU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ru-RU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z – x </a:t>
            </a:r>
            <a:r>
              <a:rPr kumimoji="0" lang="ru-RU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положительна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? </a:t>
            </a:r>
            <a:b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   1)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x</a:t>
            </a:r>
            <a:r>
              <a:rPr kumimoji="0" lang="ru-RU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– у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         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2)</a:t>
            </a:r>
            <a:r>
              <a:rPr kumimoji="0" lang="ru-RU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у – 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z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        3) 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z – x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        4) ни одна из них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D0D44C7-939F-1A7C-3BFB-4EF820EF52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/>
              <a:t>Ответ: 2</a:t>
            </a:r>
          </a:p>
          <a:p>
            <a:endParaRPr lang="ru-RU" dirty="0"/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На координатной прямой отмечено  число   </a:t>
            </a:r>
            <a:r>
              <a:rPr kumimoji="0" lang="ru-RU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а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  Какое  из утверждений относительно этого числа  является  верным? </a:t>
            </a: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  1)  </a:t>
            </a:r>
            <a:r>
              <a:rPr kumimoji="0" lang="ru-RU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а 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– 8 &gt; 0            2)  7 – </a:t>
            </a:r>
            <a:r>
              <a:rPr kumimoji="0" lang="ru-RU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а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&lt; 0         3) </a:t>
            </a:r>
            <a:r>
              <a:rPr kumimoji="0" lang="ru-RU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а 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– 3 &gt; 0            4) 2 –  </a:t>
            </a:r>
            <a:r>
              <a:rPr kumimoji="0" lang="ru-RU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а 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&gt; 0</a:t>
            </a: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Ответ: 3</a:t>
            </a:r>
            <a:endParaRPr lang="ru-RU" dirty="0"/>
          </a:p>
        </p:txBody>
      </p:sp>
      <p:cxnSp>
        <p:nvCxnSpPr>
          <p:cNvPr id="4" name="Прямая со стрелкой 3">
            <a:extLst>
              <a:ext uri="{FF2B5EF4-FFF2-40B4-BE49-F238E27FC236}">
                <a16:creationId xmlns:a16="http://schemas.microsoft.com/office/drawing/2014/main" id="{9FCDF43D-E801-8EB5-3637-87E1890AB6B5}"/>
              </a:ext>
            </a:extLst>
          </p:cNvPr>
          <p:cNvCxnSpPr/>
          <p:nvPr/>
        </p:nvCxnSpPr>
        <p:spPr>
          <a:xfrm>
            <a:off x="677334" y="1110251"/>
            <a:ext cx="6629400" cy="0"/>
          </a:xfrm>
          <a:prstGeom prst="straightConnector1">
            <a:avLst/>
          </a:prstGeom>
          <a:noFill/>
          <a:ln w="28575" cap="flat" cmpd="sng" algn="ctr">
            <a:solidFill>
              <a:srgbClr val="4F81BD">
                <a:lumMod val="75000"/>
              </a:srgbClr>
            </a:solidFill>
            <a:prstDash val="solid"/>
            <a:tailEnd type="arrow"/>
          </a:ln>
          <a:effectLst/>
        </p:spPr>
      </p:cxnSp>
      <p:sp>
        <p:nvSpPr>
          <p:cNvPr id="5" name="Овал 4">
            <a:extLst>
              <a:ext uri="{FF2B5EF4-FFF2-40B4-BE49-F238E27FC236}">
                <a16:creationId xmlns:a16="http://schemas.microsoft.com/office/drawing/2014/main" id="{18BA9523-C8CE-632C-0B64-77EC63A4D20D}"/>
              </a:ext>
            </a:extLst>
          </p:cNvPr>
          <p:cNvSpPr/>
          <p:nvPr/>
        </p:nvSpPr>
        <p:spPr>
          <a:xfrm>
            <a:off x="1447753" y="1034051"/>
            <a:ext cx="152400" cy="152400"/>
          </a:xfrm>
          <a:prstGeom prst="ellipse">
            <a:avLst/>
          </a:prstGeom>
          <a:solidFill>
            <a:srgbClr val="4F81BD">
              <a:lumMod val="50000"/>
            </a:srgbClr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6" name="Овал 5">
            <a:extLst>
              <a:ext uri="{FF2B5EF4-FFF2-40B4-BE49-F238E27FC236}">
                <a16:creationId xmlns:a16="http://schemas.microsoft.com/office/drawing/2014/main" id="{42BBC06D-1AF2-EF10-4D51-8788EDA59CA7}"/>
              </a:ext>
            </a:extLst>
          </p:cNvPr>
          <p:cNvSpPr/>
          <p:nvPr/>
        </p:nvSpPr>
        <p:spPr>
          <a:xfrm>
            <a:off x="3072878" y="1034051"/>
            <a:ext cx="152400" cy="152400"/>
          </a:xfrm>
          <a:prstGeom prst="ellipse">
            <a:avLst/>
          </a:prstGeom>
          <a:solidFill>
            <a:srgbClr val="4F81BD">
              <a:lumMod val="50000"/>
            </a:srgbClr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7" name="Овал 6">
            <a:extLst>
              <a:ext uri="{FF2B5EF4-FFF2-40B4-BE49-F238E27FC236}">
                <a16:creationId xmlns:a16="http://schemas.microsoft.com/office/drawing/2014/main" id="{48763F7A-F750-7527-31E4-67D0FBC19A5F}"/>
              </a:ext>
            </a:extLst>
          </p:cNvPr>
          <p:cNvSpPr/>
          <p:nvPr/>
        </p:nvSpPr>
        <p:spPr>
          <a:xfrm>
            <a:off x="5605409" y="1034051"/>
            <a:ext cx="152400" cy="152400"/>
          </a:xfrm>
          <a:prstGeom prst="ellipse">
            <a:avLst/>
          </a:prstGeom>
          <a:solidFill>
            <a:srgbClr val="4F81BD">
              <a:lumMod val="50000"/>
            </a:srgbClr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graphicFrame>
        <p:nvGraphicFramePr>
          <p:cNvPr id="8" name="Object 15">
            <a:extLst>
              <a:ext uri="{FF2B5EF4-FFF2-40B4-BE49-F238E27FC236}">
                <a16:creationId xmlns:a16="http://schemas.microsoft.com/office/drawing/2014/main" id="{C2199663-F512-6929-90D9-59188643124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0924442"/>
              </p:ext>
            </p:extLst>
          </p:nvPr>
        </p:nvGraphicFramePr>
        <p:xfrm>
          <a:off x="1420308" y="1196235"/>
          <a:ext cx="215900" cy="2174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26720" imgH="126720" progId="">
                  <p:embed/>
                </p:oleObj>
              </mc:Choice>
              <mc:Fallback>
                <p:oleObj name="Equation" r:id="rId2" imgW="126720" imgH="126720" progId="">
                  <p:embed/>
                  <p:pic>
                    <p:nvPicPr>
                      <p:cNvPr id="38" name="Object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20308" y="1196235"/>
                        <a:ext cx="215900" cy="2174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15">
            <a:extLst>
              <a:ext uri="{FF2B5EF4-FFF2-40B4-BE49-F238E27FC236}">
                <a16:creationId xmlns:a16="http://schemas.microsoft.com/office/drawing/2014/main" id="{0E0E7A15-5B0B-2DD9-72C6-BEBF084542E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43943210"/>
              </p:ext>
            </p:extLst>
          </p:nvPr>
        </p:nvGraphicFramePr>
        <p:xfrm>
          <a:off x="3007790" y="1234575"/>
          <a:ext cx="217488" cy="241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26720" imgH="139680" progId="">
                  <p:embed/>
                </p:oleObj>
              </mc:Choice>
              <mc:Fallback>
                <p:oleObj name="Equation" r:id="rId4" imgW="126720" imgH="139680" progId="">
                  <p:embed/>
                  <p:pic>
                    <p:nvPicPr>
                      <p:cNvPr id="98316" name="Object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07790" y="1234575"/>
                        <a:ext cx="217488" cy="2413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2">
            <a:extLst>
              <a:ext uri="{FF2B5EF4-FFF2-40B4-BE49-F238E27FC236}">
                <a16:creationId xmlns:a16="http://schemas.microsoft.com/office/drawing/2014/main" id="{DFD27E60-C703-F0D3-E708-3CE6ADA9A87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33783981"/>
              </p:ext>
            </p:extLst>
          </p:nvPr>
        </p:nvGraphicFramePr>
        <p:xfrm>
          <a:off x="5561753" y="1237038"/>
          <a:ext cx="239712" cy="285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39680" imgH="164880" progId="">
                  <p:embed/>
                </p:oleObj>
              </mc:Choice>
              <mc:Fallback>
                <p:oleObj name="Equation" r:id="rId6" imgW="139680" imgH="164880" progId="">
                  <p:embed/>
                  <p:pic>
                    <p:nvPicPr>
                      <p:cNvPr id="103441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61753" y="1237038"/>
                        <a:ext cx="239712" cy="285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2" name="Прямая со стрелкой 11">
            <a:extLst>
              <a:ext uri="{FF2B5EF4-FFF2-40B4-BE49-F238E27FC236}">
                <a16:creationId xmlns:a16="http://schemas.microsoft.com/office/drawing/2014/main" id="{D7CF07BE-DAF5-5328-851F-EA93C15E00C2}"/>
              </a:ext>
            </a:extLst>
          </p:cNvPr>
          <p:cNvCxnSpPr/>
          <p:nvPr/>
        </p:nvCxnSpPr>
        <p:spPr>
          <a:xfrm>
            <a:off x="1184859" y="3329469"/>
            <a:ext cx="7696200" cy="0"/>
          </a:xfrm>
          <a:prstGeom prst="straightConnector1">
            <a:avLst/>
          </a:prstGeom>
          <a:noFill/>
          <a:ln w="28575" cap="flat" cmpd="sng" algn="ctr">
            <a:solidFill>
              <a:srgbClr val="4F81BD">
                <a:lumMod val="75000"/>
              </a:srgbClr>
            </a:solidFill>
            <a:prstDash val="solid"/>
            <a:tailEnd type="arrow"/>
          </a:ln>
          <a:effectLst/>
        </p:spPr>
      </p:cxnSp>
      <p:cxnSp>
        <p:nvCxnSpPr>
          <p:cNvPr id="13" name="Прямая соединительная линия 12">
            <a:extLst>
              <a:ext uri="{FF2B5EF4-FFF2-40B4-BE49-F238E27FC236}">
                <a16:creationId xmlns:a16="http://schemas.microsoft.com/office/drawing/2014/main" id="{B721833E-75E5-63F0-4683-247775916F7E}"/>
              </a:ext>
            </a:extLst>
          </p:cNvPr>
          <p:cNvCxnSpPr/>
          <p:nvPr/>
        </p:nvCxnSpPr>
        <p:spPr>
          <a:xfrm>
            <a:off x="6189324" y="3200400"/>
            <a:ext cx="0" cy="152400"/>
          </a:xfrm>
          <a:prstGeom prst="line">
            <a:avLst/>
          </a:prstGeom>
          <a:noFill/>
          <a:ln w="38100" cap="flat" cmpd="sng" algn="ctr">
            <a:solidFill>
              <a:srgbClr val="4F81BD">
                <a:lumMod val="50000"/>
              </a:srgbClr>
            </a:solidFill>
            <a:prstDash val="solid"/>
          </a:ln>
          <a:effectLst/>
        </p:spPr>
      </p:cxnSp>
      <p:cxnSp>
        <p:nvCxnSpPr>
          <p:cNvPr id="14" name="Прямая соединительная линия 13">
            <a:extLst>
              <a:ext uri="{FF2B5EF4-FFF2-40B4-BE49-F238E27FC236}">
                <a16:creationId xmlns:a16="http://schemas.microsoft.com/office/drawing/2014/main" id="{1B18EAA5-8CF5-C377-478E-FA055ECF19BC}"/>
              </a:ext>
            </a:extLst>
          </p:cNvPr>
          <p:cNvCxnSpPr/>
          <p:nvPr/>
        </p:nvCxnSpPr>
        <p:spPr>
          <a:xfrm>
            <a:off x="5605409" y="3296934"/>
            <a:ext cx="0" cy="152400"/>
          </a:xfrm>
          <a:prstGeom prst="line">
            <a:avLst/>
          </a:prstGeom>
          <a:noFill/>
          <a:ln w="38100" cap="flat" cmpd="sng" algn="ctr">
            <a:solidFill>
              <a:srgbClr val="4F81BD">
                <a:lumMod val="50000"/>
              </a:srgbClr>
            </a:solidFill>
            <a:prstDash val="solid"/>
          </a:ln>
          <a:effectLst/>
        </p:spPr>
      </p:cxnSp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id="{F850DB1E-DD37-06A0-9E56-71E0CD45AA22}"/>
              </a:ext>
            </a:extLst>
          </p:cNvPr>
          <p:cNvCxnSpPr/>
          <p:nvPr/>
        </p:nvCxnSpPr>
        <p:spPr>
          <a:xfrm>
            <a:off x="4994097" y="3296934"/>
            <a:ext cx="0" cy="152400"/>
          </a:xfrm>
          <a:prstGeom prst="line">
            <a:avLst/>
          </a:prstGeom>
          <a:noFill/>
          <a:ln w="38100" cap="flat" cmpd="sng" algn="ctr">
            <a:solidFill>
              <a:srgbClr val="4F81BD">
                <a:lumMod val="50000"/>
              </a:srgbClr>
            </a:solidFill>
            <a:prstDash val="solid"/>
          </a:ln>
          <a:effectLst/>
        </p:spPr>
      </p:cxnSp>
      <p:cxnSp>
        <p:nvCxnSpPr>
          <p:cNvPr id="16" name="Прямая соединительная линия 15">
            <a:extLst>
              <a:ext uri="{FF2B5EF4-FFF2-40B4-BE49-F238E27FC236}">
                <a16:creationId xmlns:a16="http://schemas.microsoft.com/office/drawing/2014/main" id="{00D9B745-9975-6D59-E317-D82DA819A1F7}"/>
              </a:ext>
            </a:extLst>
          </p:cNvPr>
          <p:cNvCxnSpPr/>
          <p:nvPr/>
        </p:nvCxnSpPr>
        <p:spPr>
          <a:xfrm>
            <a:off x="4334839" y="3296934"/>
            <a:ext cx="0" cy="152400"/>
          </a:xfrm>
          <a:prstGeom prst="line">
            <a:avLst/>
          </a:prstGeom>
          <a:noFill/>
          <a:ln w="38100" cap="flat" cmpd="sng" algn="ctr">
            <a:solidFill>
              <a:srgbClr val="4F81BD">
                <a:lumMod val="50000"/>
              </a:srgbClr>
            </a:solidFill>
            <a:prstDash val="solid"/>
          </a:ln>
          <a:effectLst/>
        </p:spPr>
      </p:cxnSp>
      <p:cxnSp>
        <p:nvCxnSpPr>
          <p:cNvPr id="17" name="Прямая соединительная линия 16">
            <a:extLst>
              <a:ext uri="{FF2B5EF4-FFF2-40B4-BE49-F238E27FC236}">
                <a16:creationId xmlns:a16="http://schemas.microsoft.com/office/drawing/2014/main" id="{69DD9A46-0051-FB8D-3C9E-DF061ECF67E5}"/>
              </a:ext>
            </a:extLst>
          </p:cNvPr>
          <p:cNvCxnSpPr/>
          <p:nvPr/>
        </p:nvCxnSpPr>
        <p:spPr>
          <a:xfrm>
            <a:off x="3768047" y="3257336"/>
            <a:ext cx="0" cy="152400"/>
          </a:xfrm>
          <a:prstGeom prst="line">
            <a:avLst/>
          </a:prstGeom>
          <a:noFill/>
          <a:ln w="38100" cap="flat" cmpd="sng" algn="ctr">
            <a:solidFill>
              <a:srgbClr val="4F81BD">
                <a:lumMod val="50000"/>
              </a:srgbClr>
            </a:solidFill>
            <a:prstDash val="solid"/>
          </a:ln>
          <a:effectLst/>
        </p:spPr>
      </p:cxnSp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id="{52DEEBD3-08E3-A69E-A2C4-FEE0402881DB}"/>
              </a:ext>
            </a:extLst>
          </p:cNvPr>
          <p:cNvCxnSpPr/>
          <p:nvPr/>
        </p:nvCxnSpPr>
        <p:spPr>
          <a:xfrm>
            <a:off x="3072878" y="3253269"/>
            <a:ext cx="0" cy="152400"/>
          </a:xfrm>
          <a:prstGeom prst="line">
            <a:avLst/>
          </a:prstGeom>
          <a:noFill/>
          <a:ln w="38100" cap="flat" cmpd="sng" algn="ctr">
            <a:solidFill>
              <a:srgbClr val="4F81BD">
                <a:lumMod val="50000"/>
              </a:srgbClr>
            </a:solidFill>
            <a:prstDash val="solid"/>
          </a:ln>
          <a:effectLst/>
        </p:spPr>
      </p:cxnSp>
      <p:cxnSp>
        <p:nvCxnSpPr>
          <p:cNvPr id="19" name="Прямая соединительная линия 18">
            <a:extLst>
              <a:ext uri="{FF2B5EF4-FFF2-40B4-BE49-F238E27FC236}">
                <a16:creationId xmlns:a16="http://schemas.microsoft.com/office/drawing/2014/main" id="{DC87981C-93C2-BB39-ECCF-71BD6FB6795D}"/>
              </a:ext>
            </a:extLst>
          </p:cNvPr>
          <p:cNvCxnSpPr/>
          <p:nvPr/>
        </p:nvCxnSpPr>
        <p:spPr>
          <a:xfrm>
            <a:off x="2387885" y="3253269"/>
            <a:ext cx="0" cy="152400"/>
          </a:xfrm>
          <a:prstGeom prst="line">
            <a:avLst/>
          </a:prstGeom>
          <a:noFill/>
          <a:ln w="38100" cap="flat" cmpd="sng" algn="ctr">
            <a:solidFill>
              <a:srgbClr val="4F81BD">
                <a:lumMod val="50000"/>
              </a:srgbClr>
            </a:solidFill>
            <a:prstDash val="solid"/>
          </a:ln>
          <a:effectLst/>
        </p:spPr>
      </p:cxnSp>
      <p:cxnSp>
        <p:nvCxnSpPr>
          <p:cNvPr id="20" name="Прямая соединительная линия 19">
            <a:extLst>
              <a:ext uri="{FF2B5EF4-FFF2-40B4-BE49-F238E27FC236}">
                <a16:creationId xmlns:a16="http://schemas.microsoft.com/office/drawing/2014/main" id="{2801EAD0-BAD3-A2C7-4A68-396799C299B4}"/>
              </a:ext>
            </a:extLst>
          </p:cNvPr>
          <p:cNvCxnSpPr/>
          <p:nvPr/>
        </p:nvCxnSpPr>
        <p:spPr>
          <a:xfrm>
            <a:off x="1752600" y="3276600"/>
            <a:ext cx="0" cy="152400"/>
          </a:xfrm>
          <a:prstGeom prst="line">
            <a:avLst/>
          </a:prstGeom>
          <a:noFill/>
          <a:ln w="38100" cap="flat" cmpd="sng" algn="ctr">
            <a:solidFill>
              <a:srgbClr val="4F81BD">
                <a:lumMod val="50000"/>
              </a:srgbClr>
            </a:solidFill>
            <a:prstDash val="solid"/>
          </a:ln>
          <a:effectLst/>
        </p:spPr>
      </p:cxnSp>
      <p:graphicFrame>
        <p:nvGraphicFramePr>
          <p:cNvPr id="21" name="Object 15">
            <a:extLst>
              <a:ext uri="{FF2B5EF4-FFF2-40B4-BE49-F238E27FC236}">
                <a16:creationId xmlns:a16="http://schemas.microsoft.com/office/drawing/2014/main" id="{BC5E0323-63DA-94E0-386C-E4E87611C4D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38136306"/>
              </p:ext>
            </p:extLst>
          </p:nvPr>
        </p:nvGraphicFramePr>
        <p:xfrm>
          <a:off x="1643856" y="3458539"/>
          <a:ext cx="217487" cy="30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126720" imgH="177480" progId="">
                  <p:embed/>
                </p:oleObj>
              </mc:Choice>
              <mc:Fallback>
                <p:oleObj name="Equation" r:id="rId8" imgW="126720" imgH="177480" progId="">
                  <p:embed/>
                  <p:pic>
                    <p:nvPicPr>
                      <p:cNvPr id="38" name="Object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43856" y="3458539"/>
                        <a:ext cx="217487" cy="304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Object 15">
            <a:extLst>
              <a:ext uri="{FF2B5EF4-FFF2-40B4-BE49-F238E27FC236}">
                <a16:creationId xmlns:a16="http://schemas.microsoft.com/office/drawing/2014/main" id="{545DA2B1-706F-89DB-F48F-5CA0C8C9B93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32177914"/>
              </p:ext>
            </p:extLst>
          </p:nvPr>
        </p:nvGraphicFramePr>
        <p:xfrm>
          <a:off x="2309149" y="3417577"/>
          <a:ext cx="152400" cy="284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88560" imgH="164880" progId="">
                  <p:embed/>
                </p:oleObj>
              </mc:Choice>
              <mc:Fallback>
                <p:oleObj name="Equation" r:id="rId10" imgW="88560" imgH="164880" progId="">
                  <p:embed/>
                  <p:pic>
                    <p:nvPicPr>
                      <p:cNvPr id="98316" name="Object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09149" y="3417577"/>
                        <a:ext cx="152400" cy="2841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" name="Овал 22">
            <a:extLst>
              <a:ext uri="{FF2B5EF4-FFF2-40B4-BE49-F238E27FC236}">
                <a16:creationId xmlns:a16="http://schemas.microsoft.com/office/drawing/2014/main" id="{DAB7C1C8-61CB-035C-76D0-9F0092A149BA}"/>
              </a:ext>
            </a:extLst>
          </p:cNvPr>
          <p:cNvSpPr/>
          <p:nvPr/>
        </p:nvSpPr>
        <p:spPr>
          <a:xfrm>
            <a:off x="4601154" y="3248579"/>
            <a:ext cx="152400" cy="152400"/>
          </a:xfrm>
          <a:prstGeom prst="ellipse">
            <a:avLst/>
          </a:prstGeom>
          <a:solidFill>
            <a:srgbClr val="4F81BD">
              <a:lumMod val="50000"/>
            </a:srgbClr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8202963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C26E08F-44A4-97E6-6953-08FA2820E4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00646"/>
          </a:xfrm>
        </p:spPr>
        <p:txBody>
          <a:bodyPr>
            <a:normAutofit/>
          </a:bodyPr>
          <a:lstStyle/>
          <a:p>
            <a:pPr algn="ctr"/>
            <a:r>
              <a:rPr kumimoji="0" lang="ru-RU" alt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Структура ОГЭ-2024 </a:t>
            </a:r>
            <a:br>
              <a:rPr kumimoji="0" lang="ru-RU" alt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kumimoji="0" lang="ru-RU" alt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(алгебраические  задания 1 части)</a:t>
            </a:r>
            <a:endParaRPr lang="ru-RU" dirty="0"/>
          </a:p>
        </p:txBody>
      </p:sp>
      <p:graphicFrame>
        <p:nvGraphicFramePr>
          <p:cNvPr id="5" name="Объект 4">
            <a:extLst>
              <a:ext uri="{FF2B5EF4-FFF2-40B4-BE49-F238E27FC236}">
                <a16:creationId xmlns:a16="http://schemas.microsoft.com/office/drawing/2014/main" id="{9FFF3BD5-AF39-1553-2BA7-2E389B74A83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83958086"/>
              </p:ext>
            </p:extLst>
          </p:nvPr>
        </p:nvGraphicFramePr>
        <p:xfrm>
          <a:off x="133564" y="965772"/>
          <a:ext cx="12058436" cy="590757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47964">
                  <a:extLst>
                    <a:ext uri="{9D8B030D-6E8A-4147-A177-3AD203B41FA5}">
                      <a16:colId xmlns:a16="http://schemas.microsoft.com/office/drawing/2014/main" val="2482838275"/>
                    </a:ext>
                  </a:extLst>
                </a:gridCol>
                <a:gridCol w="11010472">
                  <a:extLst>
                    <a:ext uri="{9D8B030D-6E8A-4147-A177-3AD203B41FA5}">
                      <a16:colId xmlns:a16="http://schemas.microsoft.com/office/drawing/2014/main" val="778836953"/>
                    </a:ext>
                  </a:extLst>
                </a:gridCol>
              </a:tblGrid>
              <a:tr h="801452">
                <a:tc>
                  <a:txBody>
                    <a:bodyPr/>
                    <a:lstStyle/>
                    <a:p>
                      <a:r>
                        <a:rPr lang="ru-RU" dirty="0"/>
                        <a:t>№ задания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Формулировка задания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09657168"/>
                  </a:ext>
                </a:extLst>
              </a:tr>
              <a:tr h="464333">
                <a:tc>
                  <a:txBody>
                    <a:bodyPr/>
                    <a:lstStyle/>
                    <a:p>
                      <a:r>
                        <a:rPr lang="ru-RU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Уметь выполнять вычисления и преобразования (числа и вычисления)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759104413"/>
                  </a:ext>
                </a:extLst>
              </a:tr>
              <a:tr h="464333">
                <a:tc>
                  <a:txBody>
                    <a:bodyPr/>
                    <a:lstStyle/>
                    <a:p>
                      <a:r>
                        <a:rPr lang="ru-RU" dirty="0"/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Уметь выполнять вычисления и преобразования (числовые неравенства, координатная прямая)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172175122"/>
                  </a:ext>
                </a:extLst>
              </a:tr>
              <a:tr h="534301">
                <a:tc>
                  <a:txBody>
                    <a:bodyPr/>
                    <a:lstStyle/>
                    <a:p>
                      <a:r>
                        <a:rPr lang="ru-RU" dirty="0"/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Уметь выполнять вычисления и преобразования, уметь выполнять преобразования алгебраических выражений (числа, вычисления и алгебраические выражения)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736981"/>
                  </a:ext>
                </a:extLst>
              </a:tr>
              <a:tr h="464333">
                <a:tc>
                  <a:txBody>
                    <a:bodyPr/>
                    <a:lstStyle/>
                    <a:p>
                      <a:r>
                        <a:rPr lang="ru-RU" dirty="0"/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Уметь решать уравнения, неравенства и их системы (уравнения, системы уравнений)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28809871"/>
                  </a:ext>
                </a:extLst>
              </a:tr>
              <a:tr h="801452">
                <a:tc>
                  <a:txBody>
                    <a:bodyPr/>
                    <a:lstStyle/>
                    <a:p>
                      <a:r>
                        <a:rPr lang="ru-RU" dirty="0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Уметь работать со статистической информацией, находить частоту и вероятность случайного события, уметь использовать приобретённые знания и умения в практической деятельности и повседневной жизни, уметь строить и исследовать простейшие математические модели (статистика, вероятность)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084354886"/>
                  </a:ext>
                </a:extLst>
              </a:tr>
              <a:tr h="464333">
                <a:tc>
                  <a:txBody>
                    <a:bodyPr/>
                    <a:lstStyle/>
                    <a:p>
                      <a:r>
                        <a:rPr lang="ru-RU" dirty="0"/>
                        <a:t>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Уметь строить и читать графики функций (графики функций)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814931049"/>
                  </a:ext>
                </a:extLst>
              </a:tr>
              <a:tr h="534301">
                <a:tc>
                  <a:txBody>
                    <a:bodyPr/>
                    <a:lstStyle/>
                    <a:p>
                      <a:r>
                        <a:rPr lang="ru-RU" dirty="0"/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Осуществлять практические расчеты по формулам; составлять несложные формулы, выражающие зависимости между величинами (расчеты по формулам)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30237758"/>
                  </a:ext>
                </a:extLst>
              </a:tr>
              <a:tr h="464333">
                <a:tc>
                  <a:txBody>
                    <a:bodyPr/>
                    <a:lstStyle/>
                    <a:p>
                      <a:r>
                        <a:rPr lang="ru-RU" dirty="0"/>
                        <a:t>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Уметь решать уравнения, неравенства и их системы (неравенства, системы неравенств)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832430531"/>
                  </a:ext>
                </a:extLst>
              </a:tr>
              <a:tr h="801452">
                <a:tc>
                  <a:txBody>
                    <a:bodyPr/>
                    <a:lstStyle/>
                    <a:p>
                      <a:r>
                        <a:rPr lang="ru-RU" dirty="0"/>
                        <a:t>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Уметь строить и читать графики функций, уметь использовать приобретённые знания и умения в практической деятельности и повседневной жизни, уметь строить и исследовать простейшие математические модели (задачи на прогрессии)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7791199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3865758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1067C7F-C96C-28F0-B7D0-5BB827DF88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Какому из данных промежутков принадлежит число          ?</a:t>
            </a:r>
            <a:b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        </a:t>
            </a:r>
            <a:b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             1) [0,1; 0,2]          2) [0,2; 0,3]          3) [0,3; 0,4]           4) [0,4; 0,5] </a:t>
            </a:r>
            <a:b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Ответ: 2</a:t>
            </a:r>
            <a:b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37B6EF5-DE27-78F2-6471-60B64C6722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На координатной прямой отмечены числа  </a:t>
            </a:r>
            <a:r>
              <a:rPr kumimoji="0" lang="ru-RU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а  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и   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</a:t>
            </a:r>
            <a:r>
              <a:rPr kumimoji="0" lang="ru-RU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  </a:t>
            </a: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ru-RU" sz="20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Какое из приведенных ниже утверждений  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неверно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? </a:t>
            </a: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   1)</a:t>
            </a:r>
            <a:r>
              <a:rPr kumimoji="0" lang="ru-RU" sz="20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ru-RU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а + 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 </a:t>
            </a:r>
            <a:r>
              <a:rPr kumimoji="0" lang="ru-RU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&gt; 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</a:t>
            </a:r>
            <a:r>
              <a:rPr kumimoji="0" lang="ru-RU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</a:t>
            </a:r>
            <a:r>
              <a:rPr kumimoji="0" lang="ru-RU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2)</a:t>
            </a:r>
            <a:r>
              <a:rPr kumimoji="0" lang="ru-RU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а – 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 </a:t>
            </a:r>
            <a:r>
              <a:rPr kumimoji="0" lang="ru-RU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&lt; 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</a:t>
            </a:r>
            <a:r>
              <a:rPr kumimoji="0" lang="ru-RU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3) </a:t>
            </a:r>
            <a:r>
              <a:rPr kumimoji="0" lang="ru-RU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а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</a:t>
            </a:r>
            <a:r>
              <a:rPr kumimoji="0" lang="en-US" sz="2000" b="0" i="1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2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ru-RU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&lt; 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    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4) </a:t>
            </a:r>
            <a:r>
              <a:rPr kumimoji="0" lang="ru-RU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а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 </a:t>
            </a:r>
            <a:r>
              <a:rPr kumimoji="0" lang="ru-RU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&gt; 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Ответ: 4</a:t>
            </a: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ru-RU" dirty="0"/>
          </a:p>
        </p:txBody>
      </p:sp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534DC080-56A5-148A-C195-5F6CC7956B2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50979696"/>
              </p:ext>
            </p:extLst>
          </p:nvPr>
        </p:nvGraphicFramePr>
        <p:xfrm>
          <a:off x="6661934" y="521363"/>
          <a:ext cx="285750" cy="590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90440" imgH="393480" progId="">
                  <p:embed/>
                </p:oleObj>
              </mc:Choice>
              <mc:Fallback>
                <p:oleObj name="Equation" r:id="rId2" imgW="190440" imgH="393480" progId="">
                  <p:embed/>
                  <p:pic>
                    <p:nvPicPr>
                      <p:cNvPr id="30" name="Объект 2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61934" y="521363"/>
                        <a:ext cx="285750" cy="5905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5" name="Прямая со стрелкой 4">
            <a:extLst>
              <a:ext uri="{FF2B5EF4-FFF2-40B4-BE49-F238E27FC236}">
                <a16:creationId xmlns:a16="http://schemas.microsoft.com/office/drawing/2014/main" id="{3511F516-6DDD-DF9A-07EB-7E94AF5FF1FD}"/>
              </a:ext>
            </a:extLst>
          </p:cNvPr>
          <p:cNvCxnSpPr>
            <a:cxnSpLocks/>
          </p:cNvCxnSpPr>
          <p:nvPr/>
        </p:nvCxnSpPr>
        <p:spPr>
          <a:xfrm>
            <a:off x="1026655" y="2774665"/>
            <a:ext cx="6629400" cy="0"/>
          </a:xfrm>
          <a:prstGeom prst="straightConnector1">
            <a:avLst/>
          </a:prstGeom>
          <a:noFill/>
          <a:ln w="28575" cap="flat" cmpd="sng" algn="ctr">
            <a:solidFill>
              <a:srgbClr val="4F81BD">
                <a:lumMod val="75000"/>
              </a:srgbClr>
            </a:solidFill>
            <a:prstDash val="solid"/>
            <a:tailEnd type="arrow"/>
          </a:ln>
          <a:effectLst/>
        </p:spPr>
      </p:cxnSp>
      <p:sp>
        <p:nvSpPr>
          <p:cNvPr id="7" name="Овал 6">
            <a:extLst>
              <a:ext uri="{FF2B5EF4-FFF2-40B4-BE49-F238E27FC236}">
                <a16:creationId xmlns:a16="http://schemas.microsoft.com/office/drawing/2014/main" id="{14B5C34A-03E2-5C40-85DD-5910C90E3D57}"/>
              </a:ext>
            </a:extLst>
          </p:cNvPr>
          <p:cNvSpPr/>
          <p:nvPr/>
        </p:nvSpPr>
        <p:spPr>
          <a:xfrm>
            <a:off x="4899468" y="2698465"/>
            <a:ext cx="152400" cy="152400"/>
          </a:xfrm>
          <a:prstGeom prst="ellipse">
            <a:avLst/>
          </a:prstGeom>
          <a:solidFill>
            <a:srgbClr val="4F81BD">
              <a:lumMod val="50000"/>
            </a:srgbClr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8" name="Овал 7">
            <a:extLst>
              <a:ext uri="{FF2B5EF4-FFF2-40B4-BE49-F238E27FC236}">
                <a16:creationId xmlns:a16="http://schemas.microsoft.com/office/drawing/2014/main" id="{559C8653-71E2-319F-115D-4876DC4BD81F}"/>
              </a:ext>
            </a:extLst>
          </p:cNvPr>
          <p:cNvSpPr/>
          <p:nvPr/>
        </p:nvSpPr>
        <p:spPr>
          <a:xfrm>
            <a:off x="2306548" y="2698465"/>
            <a:ext cx="152400" cy="152400"/>
          </a:xfrm>
          <a:prstGeom prst="ellipse">
            <a:avLst/>
          </a:prstGeom>
          <a:solidFill>
            <a:srgbClr val="4F81BD">
              <a:lumMod val="50000"/>
            </a:srgbClr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30348E16-93E0-2EEC-A87E-784099E359B6}"/>
              </a:ext>
            </a:extLst>
          </p:cNvPr>
          <p:cNvCxnSpPr/>
          <p:nvPr/>
        </p:nvCxnSpPr>
        <p:spPr>
          <a:xfrm>
            <a:off x="3221804" y="2698465"/>
            <a:ext cx="0" cy="152400"/>
          </a:xfrm>
          <a:prstGeom prst="line">
            <a:avLst/>
          </a:prstGeom>
          <a:noFill/>
          <a:ln w="38100" cap="flat" cmpd="sng" algn="ctr">
            <a:solidFill>
              <a:srgbClr val="4F81BD">
                <a:lumMod val="50000"/>
              </a:srgbClr>
            </a:solidFill>
            <a:prstDash val="solid"/>
          </a:ln>
          <a:effectLst/>
        </p:spPr>
      </p:cxnSp>
      <p:graphicFrame>
        <p:nvGraphicFramePr>
          <p:cNvPr id="10" name="Object 15">
            <a:extLst>
              <a:ext uri="{FF2B5EF4-FFF2-40B4-BE49-F238E27FC236}">
                <a16:creationId xmlns:a16="http://schemas.microsoft.com/office/drawing/2014/main" id="{98E3FE64-3008-D52F-1726-EC926B90E91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72950623"/>
              </p:ext>
            </p:extLst>
          </p:nvPr>
        </p:nvGraphicFramePr>
        <p:xfrm>
          <a:off x="2274004" y="2960404"/>
          <a:ext cx="217488" cy="241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26720" imgH="139680" progId="">
                  <p:embed/>
                </p:oleObj>
              </mc:Choice>
              <mc:Fallback>
                <p:oleObj name="Equation" r:id="rId4" imgW="126720" imgH="139680" progId="">
                  <p:embed/>
                  <p:pic>
                    <p:nvPicPr>
                      <p:cNvPr id="98316" name="Object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74004" y="2960404"/>
                        <a:ext cx="217488" cy="2413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2">
            <a:extLst>
              <a:ext uri="{FF2B5EF4-FFF2-40B4-BE49-F238E27FC236}">
                <a16:creationId xmlns:a16="http://schemas.microsoft.com/office/drawing/2014/main" id="{459F3E57-1D05-BA9A-0415-F69C4093F5D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90944174"/>
              </p:ext>
            </p:extLst>
          </p:nvPr>
        </p:nvGraphicFramePr>
        <p:xfrm>
          <a:off x="3113060" y="2890163"/>
          <a:ext cx="217488" cy="306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26720" imgH="177480" progId="">
                  <p:embed/>
                </p:oleObj>
              </mc:Choice>
              <mc:Fallback>
                <p:oleObj name="Equation" r:id="rId6" imgW="126720" imgH="177480" progId="">
                  <p:embed/>
                  <p:pic>
                    <p:nvPicPr>
                      <p:cNvPr id="111621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13060" y="2890163"/>
                        <a:ext cx="217488" cy="3063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2">
            <a:extLst>
              <a:ext uri="{FF2B5EF4-FFF2-40B4-BE49-F238E27FC236}">
                <a16:creationId xmlns:a16="http://schemas.microsoft.com/office/drawing/2014/main" id="{C2D6BBB2-36D3-B5AB-D2C2-1EE0C23DDB1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90385355"/>
              </p:ext>
            </p:extLst>
          </p:nvPr>
        </p:nvGraphicFramePr>
        <p:xfrm>
          <a:off x="4866924" y="2927065"/>
          <a:ext cx="217487" cy="307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126720" imgH="177480" progId="">
                  <p:embed/>
                </p:oleObj>
              </mc:Choice>
              <mc:Fallback>
                <p:oleObj name="Equation" r:id="rId8" imgW="126720" imgH="177480" progId="">
                  <p:embed/>
                  <p:pic>
                    <p:nvPicPr>
                      <p:cNvPr id="103441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66924" y="2927065"/>
                        <a:ext cx="217487" cy="3079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12515152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AFE6D2-DAFF-F813-7A00-161B3FEDB6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kumimoji="0" lang="ru-RU" sz="4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Задание № 8 (ОГЭ-2024)</a:t>
            </a:r>
            <a:endParaRPr lang="ru-RU" dirty="0"/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535C09F5-CB5E-B7DC-E406-7B9394E28495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636998" y="1860643"/>
            <a:ext cx="12248154" cy="2800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</a:pPr>
            <a:r>
              <a:rPr kumimoji="0" lang="ru-RU" altLang="ru-RU" sz="4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Целые алгебраические выражения </a:t>
            </a: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</a:pPr>
            <a:r>
              <a:rPr kumimoji="0" lang="ru-RU" altLang="ru-RU" sz="4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Рациональные алгебраические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r>
              <a:rPr lang="ru-RU" altLang="ru-RU" sz="4400" dirty="0">
                <a:latin typeface="Arial" panose="020B0604020202020204" pitchFamily="34" charset="0"/>
              </a:rPr>
              <a:t>  </a:t>
            </a:r>
            <a:r>
              <a:rPr kumimoji="0" lang="ru-RU" altLang="ru-RU" sz="4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выражения </a:t>
            </a: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</a:pPr>
            <a:r>
              <a:rPr kumimoji="0" lang="ru-RU" altLang="ru-RU" sz="4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Степени и корни </a:t>
            </a:r>
          </a:p>
        </p:txBody>
      </p:sp>
    </p:spTree>
    <p:extLst>
      <p:ext uri="{BB962C8B-B14F-4D97-AF65-F5344CB8AC3E}">
        <p14:creationId xmlns:p14="http://schemas.microsoft.com/office/powerpoint/2010/main" val="335885662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3FFFFFE-3B19-FEFC-406E-426805F487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52017"/>
          </a:xfr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ru-RU" sz="3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Справочный материал </a:t>
            </a:r>
            <a:endParaRPr lang="ru-RU" sz="3600" dirty="0">
              <a:solidFill>
                <a:srgbClr val="00B050"/>
              </a:solidFill>
            </a:endParaRP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C328EAAA-3AE0-861B-46E4-69624526A60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-173261" y="1428108"/>
            <a:ext cx="6193061" cy="3780890"/>
          </a:xfrm>
        </p:spPr>
      </p:pic>
      <p:pic>
        <p:nvPicPr>
          <p:cNvPr id="9" name="Объект 8">
            <a:extLst>
              <a:ext uri="{FF2B5EF4-FFF2-40B4-BE49-F238E27FC236}">
                <a16:creationId xmlns:a16="http://schemas.microsoft.com/office/drawing/2014/main" id="{AC845905-219A-4A3B-22C6-C559C80BCFD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4839128" y="2630185"/>
            <a:ext cx="9393278" cy="2876764"/>
          </a:xfrm>
        </p:spPr>
      </p:pic>
    </p:spTree>
    <p:extLst>
      <p:ext uri="{BB962C8B-B14F-4D97-AF65-F5344CB8AC3E}">
        <p14:creationId xmlns:p14="http://schemas.microsoft.com/office/powerpoint/2010/main" val="252239832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A0C360E-A09B-A56F-9BFC-94BFF8DA18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418" y="0"/>
            <a:ext cx="1119104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301238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C2F0F59-68E3-3437-5248-6A2953C3C8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kumimoji="0" lang="ru-RU" sz="4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Задание № 9 (ОГЭ-2024)</a:t>
            </a:r>
            <a:endParaRPr lang="ru-RU" dirty="0"/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87F60FF5-1AC2-9A23-D84B-0C9B3839F1F2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688370" y="1993961"/>
            <a:ext cx="7666248" cy="2800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</a:pPr>
            <a:r>
              <a:rPr kumimoji="0" lang="ru-RU" altLang="ru-RU" sz="4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Линейные уравнения</a:t>
            </a: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</a:pPr>
            <a:r>
              <a:rPr kumimoji="0" lang="ru-RU" altLang="ru-RU" sz="4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Квадратные уравнения</a:t>
            </a: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</a:pPr>
            <a:r>
              <a:rPr kumimoji="0" lang="ru-RU" altLang="ru-RU" sz="4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Рациональные уравнения </a:t>
            </a: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</a:pPr>
            <a:r>
              <a:rPr kumimoji="0" lang="ru-RU" altLang="ru-RU" sz="4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Системы уравнений </a:t>
            </a:r>
          </a:p>
        </p:txBody>
      </p:sp>
    </p:spTree>
    <p:extLst>
      <p:ext uri="{BB962C8B-B14F-4D97-AF65-F5344CB8AC3E}">
        <p14:creationId xmlns:p14="http://schemas.microsoft.com/office/powerpoint/2010/main" val="70533254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4411A6EE-7617-A05A-4AF3-25B18CAFFE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Линейные уравнения</a:t>
            </a:r>
          </a:p>
        </p:txBody>
      </p:sp>
      <p:sp>
        <p:nvSpPr>
          <p:cNvPr id="5" name="Объект 4">
            <a:extLst>
              <a:ext uri="{FF2B5EF4-FFF2-40B4-BE49-F238E27FC236}">
                <a16:creationId xmlns:a16="http://schemas.microsoft.com/office/drawing/2014/main" id="{14B5FFFD-2040-AFF3-F6C7-9819248D1B6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77335" y="2160589"/>
            <a:ext cx="2353542" cy="2688813"/>
          </a:xfrm>
        </p:spPr>
        <p:txBody>
          <a:bodyPr>
            <a:normAutofit fontScale="70000" lnSpcReduction="20000"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3010"/>
              </a:buClr>
              <a:buSzTx/>
              <a:buFont typeface="Wingdings 3" charset="2"/>
              <a:buNone/>
              <a:tabLst/>
              <a:defRPr/>
            </a:pPr>
            <a:r>
              <a:rPr kumimoji="0" lang="en-US" sz="430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7+8x= -2x-5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3010"/>
              </a:buClr>
              <a:buSzTx/>
              <a:buFont typeface="Wingdings 3" charset="2"/>
              <a:buNone/>
              <a:tabLst/>
              <a:defRPr/>
            </a:pPr>
            <a:r>
              <a:rPr kumimoji="0" lang="en-US" sz="430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8x+2x=-5-7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3010"/>
              </a:buClr>
              <a:buSzTx/>
              <a:buFont typeface="Wingdings 3" charset="2"/>
              <a:buNone/>
              <a:tabLst/>
              <a:defRPr/>
            </a:pPr>
            <a:r>
              <a:rPr kumimoji="0" lang="en-US" sz="430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10x=-12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3010"/>
              </a:buClr>
              <a:buSzTx/>
              <a:buFont typeface="Wingdings 3" charset="2"/>
              <a:buNone/>
              <a:tabLst/>
              <a:defRPr/>
            </a:pPr>
            <a:r>
              <a:rPr kumimoji="0" lang="en-US" sz="430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x=-12:10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3010"/>
              </a:buClr>
              <a:buSzTx/>
              <a:buFont typeface="Wingdings 3" charset="2"/>
              <a:buNone/>
              <a:tabLst/>
              <a:defRPr/>
            </a:pPr>
            <a:r>
              <a:rPr kumimoji="0" lang="en-US" sz="430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x=-1,2</a:t>
            </a:r>
            <a:endParaRPr kumimoji="0" lang="ru-RU" sz="430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900" dirty="0"/>
              <a:t>Ответ: -1,2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CB9042F9-682D-7111-179E-12FE4ACA50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400746" y="1489753"/>
            <a:ext cx="6791218" cy="4541177"/>
          </a:xfrm>
        </p:spPr>
        <p:txBody>
          <a:bodyPr>
            <a:normAutofit fontScale="70000" lnSpcReduction="20000"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Алгоритм решения линейного уравнения с одним неизвестным: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1. </a:t>
            </a:r>
            <a:r>
              <a:rPr kumimoji="0" lang="ru-RU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Раскрываем скобки (если требуется)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2. </a:t>
            </a:r>
            <a:r>
              <a:rPr kumimoji="0" lang="ru-RU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Неизвестные слагаемые переносим влево, а известные слагаемые вправо относительно знака "=" (неизвестное слагаемое - слагаемое содержащее неизвестное)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3. </a:t>
            </a:r>
            <a:r>
              <a:rPr kumimoji="0" lang="ru-RU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При переносе за знак "=" знак слагаемого меняем на противоположный (т.е. если был "+" при переносе станет "-")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4. </a:t>
            </a:r>
            <a:r>
              <a:rPr kumimoji="0" lang="ru-RU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Приводим подобные слагаемые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5. </a:t>
            </a:r>
            <a:r>
              <a:rPr kumimoji="0" lang="ru-RU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Обе части уравнения делим на коэффициент, стоящий перед неизвестным (коэффициент - число перед неизвестным)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7081654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2F9FD23-988A-3D61-3D43-9B2785A39B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501" y="1428108"/>
            <a:ext cx="11155211" cy="3824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97703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8E4F8AE-01CF-5AA8-E068-426BFCFAFD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3317" y="0"/>
            <a:ext cx="774737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18897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052A167-B268-B27D-6136-20C45CB8D2D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609600"/>
            <a:ext cx="8596313" cy="1320800"/>
          </a:xfrm>
        </p:spPr>
        <p:txBody>
          <a:bodyPr/>
          <a:lstStyle/>
          <a:p>
            <a:pPr algn="ctr"/>
            <a:r>
              <a:rPr lang="ru-RU" dirty="0"/>
              <a:t>Неполные квадратные уравнения</a:t>
            </a:r>
          </a:p>
        </p:txBody>
      </p:sp>
      <p:graphicFrame>
        <p:nvGraphicFramePr>
          <p:cNvPr id="5" name="Объект 4">
            <a:extLst>
              <a:ext uri="{FF2B5EF4-FFF2-40B4-BE49-F238E27FC236}">
                <a16:creationId xmlns:a16="http://schemas.microsoft.com/office/drawing/2014/main" id="{3CB836CF-D7F1-5848-DF51-56D4B128726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84675308"/>
              </p:ext>
            </p:extLst>
          </p:nvPr>
        </p:nvGraphicFramePr>
        <p:xfrm>
          <a:off x="1246451" y="1957097"/>
          <a:ext cx="1720850" cy="422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482400" imgH="203040" progId="Equation.DSMT4">
                  <p:embed/>
                </p:oleObj>
              </mc:Choice>
              <mc:Fallback>
                <p:oleObj name="Equation" r:id="rId2" imgW="482400" imgH="203040" progId="Equation.DSMT4">
                  <p:embed/>
                  <p:pic>
                    <p:nvPicPr>
                      <p:cNvPr id="5" name="Объект 4">
                        <a:extLst>
                          <a:ext uri="{FF2B5EF4-FFF2-40B4-BE49-F238E27FC236}">
                            <a16:creationId xmlns:a16="http://schemas.microsoft.com/office/drawing/2014/main" id="{3EC269CE-9099-4227-A781-7F33E78B71D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246451" y="1957097"/>
                        <a:ext cx="1720850" cy="4222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Объект 5">
            <a:extLst>
              <a:ext uri="{FF2B5EF4-FFF2-40B4-BE49-F238E27FC236}">
                <a16:creationId xmlns:a16="http://schemas.microsoft.com/office/drawing/2014/main" id="{613CB8C5-651B-5FA5-A6CA-6F53C107849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3589966"/>
              </p:ext>
            </p:extLst>
          </p:nvPr>
        </p:nvGraphicFramePr>
        <p:xfrm>
          <a:off x="1035807" y="1504950"/>
          <a:ext cx="2490787" cy="422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698400" imgH="203040" progId="Equation.DSMT4">
                  <p:embed/>
                </p:oleObj>
              </mc:Choice>
              <mc:Fallback>
                <p:oleObj name="Equation" r:id="rId4" imgW="698400" imgH="203040" progId="Equation.DSMT4">
                  <p:embed/>
                  <p:pic>
                    <p:nvPicPr>
                      <p:cNvPr id="6" name="Объект 5">
                        <a:extLst>
                          <a:ext uri="{FF2B5EF4-FFF2-40B4-BE49-F238E27FC236}">
                            <a16:creationId xmlns:a16="http://schemas.microsoft.com/office/drawing/2014/main" id="{796492F4-A410-42DC-8D58-03EB0959E7B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035807" y="1504950"/>
                        <a:ext cx="2490787" cy="4222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Объект 6">
            <a:extLst>
              <a:ext uri="{FF2B5EF4-FFF2-40B4-BE49-F238E27FC236}">
                <a16:creationId xmlns:a16="http://schemas.microsoft.com/office/drawing/2014/main" id="{BA5AE7C5-EB9A-D8A4-2199-3F81DA99F28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88977920"/>
              </p:ext>
            </p:extLst>
          </p:nvPr>
        </p:nvGraphicFramePr>
        <p:xfrm>
          <a:off x="1358900" y="2566988"/>
          <a:ext cx="1493838" cy="422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419040" imgH="203040" progId="Equation.DSMT4">
                  <p:embed/>
                </p:oleObj>
              </mc:Choice>
              <mc:Fallback>
                <p:oleObj name="Equation" r:id="rId6" imgW="419040" imgH="203040" progId="Equation.DSMT4">
                  <p:embed/>
                  <p:pic>
                    <p:nvPicPr>
                      <p:cNvPr id="7" name="Объект 6">
                        <a:extLst>
                          <a:ext uri="{FF2B5EF4-FFF2-40B4-BE49-F238E27FC236}">
                            <a16:creationId xmlns:a16="http://schemas.microsoft.com/office/drawing/2014/main" id="{C4A4CDFB-DB65-4346-B5E4-CA05DD13123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358900" y="2566988"/>
                        <a:ext cx="1493838" cy="4222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Объект 7">
            <a:extLst>
              <a:ext uri="{FF2B5EF4-FFF2-40B4-BE49-F238E27FC236}">
                <a16:creationId xmlns:a16="http://schemas.microsoft.com/office/drawing/2014/main" id="{01A2C0EF-F456-4230-5962-A6B120CD8A1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04875691"/>
              </p:ext>
            </p:extLst>
          </p:nvPr>
        </p:nvGraphicFramePr>
        <p:xfrm>
          <a:off x="1460500" y="3076575"/>
          <a:ext cx="1268413" cy="369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355320" imgH="177480" progId="Equation.DSMT4">
                  <p:embed/>
                </p:oleObj>
              </mc:Choice>
              <mc:Fallback>
                <p:oleObj name="Equation" r:id="rId8" imgW="355320" imgH="177480" progId="Equation.DSMT4">
                  <p:embed/>
                  <p:pic>
                    <p:nvPicPr>
                      <p:cNvPr id="8" name="Объект 7">
                        <a:extLst>
                          <a:ext uri="{FF2B5EF4-FFF2-40B4-BE49-F238E27FC236}">
                            <a16:creationId xmlns:a16="http://schemas.microsoft.com/office/drawing/2014/main" id="{6359EE15-9FFF-4355-8C41-BF392E7CF71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460500" y="3076575"/>
                        <a:ext cx="1268413" cy="3698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Объект 8">
            <a:extLst>
              <a:ext uri="{FF2B5EF4-FFF2-40B4-BE49-F238E27FC236}">
                <a16:creationId xmlns:a16="http://schemas.microsoft.com/office/drawing/2014/main" id="{A0D05EF5-0720-ED3C-D8EF-9A91C51B7F6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22538287"/>
              </p:ext>
            </p:extLst>
          </p:nvPr>
        </p:nvGraphicFramePr>
        <p:xfrm>
          <a:off x="4825591" y="1504950"/>
          <a:ext cx="1223962" cy="3698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342720" imgH="177480" progId="Equation.DSMT4">
                  <p:embed/>
                </p:oleObj>
              </mc:Choice>
              <mc:Fallback>
                <p:oleObj name="Equation" r:id="rId10" imgW="342720" imgH="177480" progId="Equation.DSMT4">
                  <p:embed/>
                  <p:pic>
                    <p:nvPicPr>
                      <p:cNvPr id="9" name="Объект 8">
                        <a:extLst>
                          <a:ext uri="{FF2B5EF4-FFF2-40B4-BE49-F238E27FC236}">
                            <a16:creationId xmlns:a16="http://schemas.microsoft.com/office/drawing/2014/main" id="{7EB6E427-6870-4007-AFD2-DFC89738EC8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4825591" y="1504950"/>
                        <a:ext cx="1223962" cy="3698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Объект 9">
            <a:extLst>
              <a:ext uri="{FF2B5EF4-FFF2-40B4-BE49-F238E27FC236}">
                <a16:creationId xmlns:a16="http://schemas.microsoft.com/office/drawing/2014/main" id="{BA188C93-CF5C-C5C6-BD14-5D5D8699A27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25588740"/>
              </p:ext>
            </p:extLst>
          </p:nvPr>
        </p:nvGraphicFramePr>
        <p:xfrm>
          <a:off x="3979863" y="1957388"/>
          <a:ext cx="2716212" cy="422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761760" imgH="203040" progId="Equation.DSMT4">
                  <p:embed/>
                </p:oleObj>
              </mc:Choice>
              <mc:Fallback>
                <p:oleObj name="Equation" r:id="rId12" imgW="761760" imgH="203040" progId="Equation.DSMT4">
                  <p:embed/>
                  <p:pic>
                    <p:nvPicPr>
                      <p:cNvPr id="10" name="Объект 9">
                        <a:extLst>
                          <a:ext uri="{FF2B5EF4-FFF2-40B4-BE49-F238E27FC236}">
                            <a16:creationId xmlns:a16="http://schemas.microsoft.com/office/drawing/2014/main" id="{0B5BC0D5-A4B0-4279-BE91-130584C05B6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3979863" y="1957388"/>
                        <a:ext cx="2716212" cy="4222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Объект 10">
            <a:extLst>
              <a:ext uri="{FF2B5EF4-FFF2-40B4-BE49-F238E27FC236}">
                <a16:creationId xmlns:a16="http://schemas.microsoft.com/office/drawing/2014/main" id="{2171CEA3-BD53-F2C6-C5A9-6F3F1865D7A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18719957"/>
              </p:ext>
            </p:extLst>
          </p:nvPr>
        </p:nvGraphicFramePr>
        <p:xfrm>
          <a:off x="3867150" y="2576513"/>
          <a:ext cx="2897188" cy="422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4" imgW="812520" imgH="203040" progId="Equation.DSMT4">
                  <p:embed/>
                </p:oleObj>
              </mc:Choice>
              <mc:Fallback>
                <p:oleObj name="Equation" r:id="rId14" imgW="812520" imgH="203040" progId="Equation.DSMT4">
                  <p:embed/>
                  <p:pic>
                    <p:nvPicPr>
                      <p:cNvPr id="11" name="Объект 10">
                        <a:extLst>
                          <a:ext uri="{FF2B5EF4-FFF2-40B4-BE49-F238E27FC236}">
                            <a16:creationId xmlns:a16="http://schemas.microsoft.com/office/drawing/2014/main" id="{B1F45B94-8327-4906-B9C0-08E5D5021D8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3867150" y="2576513"/>
                        <a:ext cx="2897188" cy="4222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Объект 11">
            <a:extLst>
              <a:ext uri="{FF2B5EF4-FFF2-40B4-BE49-F238E27FC236}">
                <a16:creationId xmlns:a16="http://schemas.microsoft.com/office/drawing/2014/main" id="{DF2D2681-F560-CDE0-5498-5340BDFBF38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10464344"/>
              </p:ext>
            </p:extLst>
          </p:nvPr>
        </p:nvGraphicFramePr>
        <p:xfrm>
          <a:off x="3695315" y="3076575"/>
          <a:ext cx="4117975" cy="368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6" imgW="1155600" imgH="177480" progId="Equation.DSMT4">
                  <p:embed/>
                </p:oleObj>
              </mc:Choice>
              <mc:Fallback>
                <p:oleObj name="Equation" r:id="rId16" imgW="1155600" imgH="177480" progId="Equation.DSMT4">
                  <p:embed/>
                  <p:pic>
                    <p:nvPicPr>
                      <p:cNvPr id="12" name="Объект 11">
                        <a:extLst>
                          <a:ext uri="{FF2B5EF4-FFF2-40B4-BE49-F238E27FC236}">
                            <a16:creationId xmlns:a16="http://schemas.microsoft.com/office/drawing/2014/main" id="{14F334AC-348F-426C-8F45-03493508C27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3695315" y="3076575"/>
                        <a:ext cx="4117975" cy="368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Объект 12">
            <a:extLst>
              <a:ext uri="{FF2B5EF4-FFF2-40B4-BE49-F238E27FC236}">
                <a16:creationId xmlns:a16="http://schemas.microsoft.com/office/drawing/2014/main" id="{D8CBFE77-77EA-18CA-B6C0-6A3436C2440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9173087"/>
              </p:ext>
            </p:extLst>
          </p:nvPr>
        </p:nvGraphicFramePr>
        <p:xfrm>
          <a:off x="7839075" y="1855788"/>
          <a:ext cx="2444750" cy="422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8" imgW="685800" imgH="203040" progId="Equation.DSMT4">
                  <p:embed/>
                </p:oleObj>
              </mc:Choice>
              <mc:Fallback>
                <p:oleObj name="Equation" r:id="rId18" imgW="685800" imgH="203040" progId="Equation.DSMT4">
                  <p:embed/>
                  <p:pic>
                    <p:nvPicPr>
                      <p:cNvPr id="14" name="Объект 13">
                        <a:extLst>
                          <a:ext uri="{FF2B5EF4-FFF2-40B4-BE49-F238E27FC236}">
                            <a16:creationId xmlns:a16="http://schemas.microsoft.com/office/drawing/2014/main" id="{F46C3BAD-DD90-45E6-BF23-9D5E127DA9E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7839075" y="1855788"/>
                        <a:ext cx="2444750" cy="4222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Объект 13">
            <a:extLst>
              <a:ext uri="{FF2B5EF4-FFF2-40B4-BE49-F238E27FC236}">
                <a16:creationId xmlns:a16="http://schemas.microsoft.com/office/drawing/2014/main" id="{5F8E4B73-8D30-6D57-7901-844D30E8CF6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08835257"/>
              </p:ext>
            </p:extLst>
          </p:nvPr>
        </p:nvGraphicFramePr>
        <p:xfrm>
          <a:off x="8247063" y="2365375"/>
          <a:ext cx="1720850" cy="422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0" imgW="482400" imgH="203040" progId="Equation.DSMT4">
                  <p:embed/>
                </p:oleObj>
              </mc:Choice>
              <mc:Fallback>
                <p:oleObj name="Equation" r:id="rId20" imgW="482400" imgH="203040" progId="Equation.DSMT4">
                  <p:embed/>
                  <p:pic>
                    <p:nvPicPr>
                      <p:cNvPr id="15" name="Объект 14">
                        <a:extLst>
                          <a:ext uri="{FF2B5EF4-FFF2-40B4-BE49-F238E27FC236}">
                            <a16:creationId xmlns:a16="http://schemas.microsoft.com/office/drawing/2014/main" id="{556940F5-25D5-4CCF-A905-DBF9FA63965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1"/>
                      <a:stretch>
                        <a:fillRect/>
                      </a:stretch>
                    </p:blipFill>
                    <p:spPr>
                      <a:xfrm>
                        <a:off x="8247063" y="2365375"/>
                        <a:ext cx="1720850" cy="4222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Объект 14">
            <a:extLst>
              <a:ext uri="{FF2B5EF4-FFF2-40B4-BE49-F238E27FC236}">
                <a16:creationId xmlns:a16="http://schemas.microsoft.com/office/drawing/2014/main" id="{6B21FFC4-B025-B0AF-B072-C89040F57E2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81963860"/>
              </p:ext>
            </p:extLst>
          </p:nvPr>
        </p:nvGraphicFramePr>
        <p:xfrm>
          <a:off x="8315325" y="2852738"/>
          <a:ext cx="1584325" cy="8175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2" imgW="444240" imgH="393480" progId="Equation.DSMT4">
                  <p:embed/>
                </p:oleObj>
              </mc:Choice>
              <mc:Fallback>
                <p:oleObj name="Equation" r:id="rId22" imgW="444240" imgH="393480" progId="Equation.DSMT4">
                  <p:embed/>
                  <p:pic>
                    <p:nvPicPr>
                      <p:cNvPr id="16" name="Объект 15">
                        <a:extLst>
                          <a:ext uri="{FF2B5EF4-FFF2-40B4-BE49-F238E27FC236}">
                            <a16:creationId xmlns:a16="http://schemas.microsoft.com/office/drawing/2014/main" id="{4224BA2E-2040-42FC-9B3D-DF80F1ACD6F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3"/>
                      <a:stretch>
                        <a:fillRect/>
                      </a:stretch>
                    </p:blipFill>
                    <p:spPr>
                      <a:xfrm>
                        <a:off x="8315325" y="2852738"/>
                        <a:ext cx="1584325" cy="8175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Объект 15">
            <a:extLst>
              <a:ext uri="{FF2B5EF4-FFF2-40B4-BE49-F238E27FC236}">
                <a16:creationId xmlns:a16="http://schemas.microsoft.com/office/drawing/2014/main" id="{E8991DB6-FE66-7870-9B14-90F830887DA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5954599"/>
              </p:ext>
            </p:extLst>
          </p:nvPr>
        </p:nvGraphicFramePr>
        <p:xfrm>
          <a:off x="8315100" y="2851944"/>
          <a:ext cx="1584325" cy="8175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4" imgW="444240" imgH="393480" progId="Equation.DSMT4">
                  <p:embed/>
                </p:oleObj>
              </mc:Choice>
              <mc:Fallback>
                <p:oleObj name="Equation" r:id="rId24" imgW="444240" imgH="393480" progId="Equation.DSMT4">
                  <p:embed/>
                  <p:pic>
                    <p:nvPicPr>
                      <p:cNvPr id="17" name="Объект 16">
                        <a:extLst>
                          <a:ext uri="{FF2B5EF4-FFF2-40B4-BE49-F238E27FC236}">
                            <a16:creationId xmlns:a16="http://schemas.microsoft.com/office/drawing/2014/main" id="{4EF1670A-9C9C-42D4-A5B1-3A1803DF044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5"/>
                      <a:stretch>
                        <a:fillRect/>
                      </a:stretch>
                    </p:blipFill>
                    <p:spPr>
                      <a:xfrm>
                        <a:off x="8315100" y="2851944"/>
                        <a:ext cx="1584325" cy="8175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Объект 16">
            <a:extLst>
              <a:ext uri="{FF2B5EF4-FFF2-40B4-BE49-F238E27FC236}">
                <a16:creationId xmlns:a16="http://schemas.microsoft.com/office/drawing/2014/main" id="{5CABF242-DE2D-24A9-3131-B27A21F9E29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07631387"/>
              </p:ext>
            </p:extLst>
          </p:nvPr>
        </p:nvGraphicFramePr>
        <p:xfrm>
          <a:off x="7113465" y="3669506"/>
          <a:ext cx="2081212" cy="12644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6" imgW="583920" imgH="863280" progId="Equation.DSMT4">
                  <p:embed/>
                </p:oleObj>
              </mc:Choice>
              <mc:Fallback>
                <p:oleObj name="Equation" r:id="rId26" imgW="583920" imgH="863280" progId="Equation.DSMT4">
                  <p:embed/>
                  <p:pic>
                    <p:nvPicPr>
                      <p:cNvPr id="18" name="Объект 17">
                        <a:extLst>
                          <a:ext uri="{FF2B5EF4-FFF2-40B4-BE49-F238E27FC236}">
                            <a16:creationId xmlns:a16="http://schemas.microsoft.com/office/drawing/2014/main" id="{846B843F-6BB1-4D9E-A053-21BAA72A3CA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7"/>
                      <a:stretch>
                        <a:fillRect/>
                      </a:stretch>
                    </p:blipFill>
                    <p:spPr>
                      <a:xfrm>
                        <a:off x="7113465" y="3669506"/>
                        <a:ext cx="2081212" cy="126448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Объект 17">
            <a:extLst>
              <a:ext uri="{FF2B5EF4-FFF2-40B4-BE49-F238E27FC236}">
                <a16:creationId xmlns:a16="http://schemas.microsoft.com/office/drawing/2014/main" id="{C78FF8FD-BC37-007B-3DAF-CE2FA3C6758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23048255"/>
              </p:ext>
            </p:extLst>
          </p:nvPr>
        </p:nvGraphicFramePr>
        <p:xfrm>
          <a:off x="9338493" y="3669506"/>
          <a:ext cx="2670175" cy="930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8" imgW="749160" imgH="634680" progId="Equation.DSMT4">
                  <p:embed/>
                </p:oleObj>
              </mc:Choice>
              <mc:Fallback>
                <p:oleObj name="Equation" r:id="rId28" imgW="749160" imgH="634680" progId="Equation.DSMT4">
                  <p:embed/>
                  <p:pic>
                    <p:nvPicPr>
                      <p:cNvPr id="19" name="Объект 18">
                        <a:extLst>
                          <a:ext uri="{FF2B5EF4-FFF2-40B4-BE49-F238E27FC236}">
                            <a16:creationId xmlns:a16="http://schemas.microsoft.com/office/drawing/2014/main" id="{B87BC7B9-A572-4CF3-8C75-3AA119AB055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9"/>
                      <a:stretch>
                        <a:fillRect/>
                      </a:stretch>
                    </p:blipFill>
                    <p:spPr>
                      <a:xfrm>
                        <a:off x="9338493" y="3669506"/>
                        <a:ext cx="2670175" cy="9302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Объект 18">
            <a:extLst>
              <a:ext uri="{FF2B5EF4-FFF2-40B4-BE49-F238E27FC236}">
                <a16:creationId xmlns:a16="http://schemas.microsoft.com/office/drawing/2014/main" id="{1D52F761-2B1D-CDE4-C89E-2A037BCE32F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65171538"/>
              </p:ext>
            </p:extLst>
          </p:nvPr>
        </p:nvGraphicFramePr>
        <p:xfrm>
          <a:off x="8495282" y="1425331"/>
          <a:ext cx="1223962" cy="3698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0" imgW="342720" imgH="177480" progId="Equation.DSMT4">
                  <p:embed/>
                </p:oleObj>
              </mc:Choice>
              <mc:Fallback>
                <p:oleObj name="Equation" r:id="rId30" imgW="342720" imgH="177480" progId="Equation.DSMT4">
                  <p:embed/>
                  <p:pic>
                    <p:nvPicPr>
                      <p:cNvPr id="13" name="Объект 12">
                        <a:extLst>
                          <a:ext uri="{FF2B5EF4-FFF2-40B4-BE49-F238E27FC236}">
                            <a16:creationId xmlns:a16="http://schemas.microsoft.com/office/drawing/2014/main" id="{1E2BA50C-E304-47F3-8726-63FC40506CD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1"/>
                      <a:stretch>
                        <a:fillRect/>
                      </a:stretch>
                    </p:blipFill>
                    <p:spPr>
                      <a:xfrm>
                        <a:off x="8495282" y="1425331"/>
                        <a:ext cx="1223962" cy="3698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355429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>
            <a:extLst>
              <a:ext uri="{FF2B5EF4-FFF2-40B4-BE49-F238E27FC236}">
                <a16:creationId xmlns:a16="http://schemas.microsoft.com/office/drawing/2014/main" id="{D9923CD6-0831-E067-EADD-2DABFDBCC015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2"/>
          <a:stretch>
            <a:fillRect/>
          </a:stretch>
        </p:blipFill>
        <p:spPr>
          <a:xfrm>
            <a:off x="0" y="1030288"/>
            <a:ext cx="10644188" cy="4148137"/>
          </a:xfrm>
        </p:spPr>
      </p:pic>
    </p:spTree>
    <p:extLst>
      <p:ext uri="{BB962C8B-B14F-4D97-AF65-F5344CB8AC3E}">
        <p14:creationId xmlns:p14="http://schemas.microsoft.com/office/powerpoint/2010/main" val="31215063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758704-EBA5-D4F5-D2F0-617611780D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91064"/>
          </a:xfrm>
        </p:spPr>
        <p:txBody>
          <a:bodyPr/>
          <a:lstStyle/>
          <a:p>
            <a:pPr algn="ctr"/>
            <a:r>
              <a:rPr lang="ru-RU" dirty="0">
                <a:solidFill>
                  <a:srgbClr val="00B050"/>
                </a:solidFill>
              </a:rPr>
              <a:t>Задание № 6 (ОГЭ-2024)</a:t>
            </a: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8C6F9C95-C8CE-D258-ABBB-63C1598929A3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775654" y="1912014"/>
            <a:ext cx="10515600" cy="347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</a:pPr>
            <a:r>
              <a:rPr kumimoji="0" lang="ru-RU" altLang="ru-RU" sz="4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Действия с обыкновенными дробями </a:t>
            </a: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</a:pPr>
            <a:r>
              <a:rPr kumimoji="0" lang="ru-RU" altLang="ru-RU" sz="4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Действия с десятичными дробями </a:t>
            </a: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</a:pPr>
            <a:r>
              <a:rPr kumimoji="0" lang="ru-RU" altLang="ru-RU" sz="4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Действия с обыкновенными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r>
              <a:rPr lang="ru-RU" altLang="ru-RU" sz="4400" dirty="0">
                <a:latin typeface="Arial" panose="020B0604020202020204" pitchFamily="34" charset="0"/>
              </a:rPr>
              <a:t>  </a:t>
            </a:r>
            <a:r>
              <a:rPr kumimoji="0" lang="ru-RU" altLang="ru-RU" sz="4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и десятичными дробями </a:t>
            </a: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</a:pPr>
            <a:r>
              <a:rPr kumimoji="0" lang="ru-RU" altLang="ru-RU" sz="4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Степени </a:t>
            </a:r>
          </a:p>
        </p:txBody>
      </p:sp>
    </p:spTree>
    <p:extLst>
      <p:ext uri="{BB962C8B-B14F-4D97-AF65-F5344CB8AC3E}">
        <p14:creationId xmlns:p14="http://schemas.microsoft.com/office/powerpoint/2010/main" val="313728301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EE3C843-93B9-676F-911B-B0A7A96884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Квадратные уравнения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Объект 2">
                <a:extLst>
                  <a:ext uri="{FF2B5EF4-FFF2-40B4-BE49-F238E27FC236}">
                    <a16:creationId xmlns:a16="http://schemas.microsoft.com/office/drawing/2014/main" id="{732637FD-1C0B-C70B-83A3-D106C2E205AC}"/>
                  </a:ext>
                </a:extLst>
              </p:cNvPr>
              <p:cNvSpPr>
                <a:spLocks noGrp="1"/>
              </p:cNvSpPr>
              <p:nvPr>
                <p:ph sz="half" idx="1"/>
              </p:nvPr>
            </p:nvSpPr>
            <p:spPr/>
            <p:txBody>
              <a:bodyPr>
                <a:normAutofit fontScale="85000" lnSpcReduction="20000"/>
              </a:bodyPr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3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3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𝑥</m:t>
                          </m:r>
                        </m:e>
                        <m:sup>
                          <m:r>
                            <a:rPr kumimoji="0" lang="en-US" sz="3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</m:sup>
                      </m:sSup>
                      <m:r>
                        <a:rPr kumimoji="0" lang="ru-RU" sz="36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−</m:t>
                      </m:r>
                      <m:r>
                        <a:rPr kumimoji="0" lang="en-US" sz="36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𝑥</m:t>
                      </m:r>
                      <m:r>
                        <a:rPr kumimoji="0" lang="en-US" sz="36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−6=0</m:t>
                      </m:r>
                    </m:oMath>
                  </m:oMathPara>
                </a14:m>
                <a:endParaRPr lang="ru-RU" dirty="0"/>
              </a:p>
              <a:p>
                <a:pPr marL="0" indent="0">
                  <a:buNone/>
                </a:pPr>
                <a:endParaRPr lang="ru-RU" dirty="0"/>
              </a:p>
              <a:p>
                <a:endParaRPr lang="ru-RU" dirty="0"/>
              </a:p>
            </p:txBody>
          </p:sp>
        </mc:Choice>
        <mc:Fallback xmlns="">
          <p:sp>
            <p:nvSpPr>
              <p:cNvPr id="3" name="Объект 2">
                <a:extLst>
                  <a:ext uri="{FF2B5EF4-FFF2-40B4-BE49-F238E27FC236}">
                    <a16:creationId xmlns:a16="http://schemas.microsoft.com/office/drawing/2014/main" id="{732637FD-1C0B-C70B-83A3-D106C2E205A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Объект 3">
                <a:extLst>
                  <a:ext uri="{FF2B5EF4-FFF2-40B4-BE49-F238E27FC236}">
                    <a16:creationId xmlns:a16="http://schemas.microsoft.com/office/drawing/2014/main" id="{901BE40B-3E99-5018-17D9-A2CAEBF489F0}"/>
                  </a:ext>
                </a:extLst>
              </p:cNvPr>
              <p:cNvSpPr>
                <a:spLocks noGrp="1"/>
              </p:cNvSpPr>
              <p:nvPr>
                <p:ph sz="half" idx="2"/>
              </p:nvPr>
            </p:nvSpPr>
            <p:spPr/>
            <p:txBody>
              <a:bodyPr>
                <a:normAutofit fontScale="85000" lnSpcReduction="20000"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𝑎</m:t>
                      </m:r>
                      <m:sSup>
                        <m:sSupPr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𝑥</m:t>
                          </m:r>
                        </m:e>
                        <m:sup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</m:sup>
                      </m:sSup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+</m:t>
                      </m:r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𝑏𝑥</m:t>
                      </m:r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+</m:t>
                      </m:r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𝑐</m:t>
                      </m:r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=0</m:t>
                      </m:r>
                    </m:oMath>
                  </m:oMathPara>
                </a14:m>
                <a:endParaRPr kumimoji="0" lang="en-US" sz="28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𝐷</m:t>
                      </m:r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sSup>
                        <m:sSupPr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𝑏</m:t>
                          </m:r>
                        </m:e>
                        <m:sup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</m:sup>
                      </m:sSup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−4</m:t>
                      </m:r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𝑎𝑐</m:t>
                      </m:r>
                    </m:oMath>
                  </m:oMathPara>
                </a14:m>
                <a:endParaRPr kumimoji="0" lang="en-US" sz="28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1) </a:t>
                </a:r>
                <a:r>
                  <a:rPr kumimoji="0" lang="ru-RU" sz="28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Если</a:t>
                </a:r>
                <a:r>
                  <a:rPr kumimoji="0" lang="en-US" sz="28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𝐷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&gt;0, </m:t>
                    </m:r>
                  </m:oMath>
                </a14:m>
                <a:r>
                  <a:rPr kumimoji="0" lang="ru-RU" sz="28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то уравнение имеет два корня </a:t>
                </a:r>
              </a:p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sSub>
                      <m:sSubPr>
                        <m:ctrlPr>
                          <a:rPr kumimoji="0" lang="ru-RU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𝑥</m:t>
                        </m:r>
                      </m:e>
                      <m:sub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</m:t>
                        </m:r>
                      </m:sub>
                    </m:sSub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f>
                      <m:fPr>
                        <m:ctrlP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−</m:t>
                        </m:r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𝑏</m:t>
                        </m:r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+</m:t>
                        </m:r>
                        <m:rad>
                          <m:radPr>
                            <m:degHide m:val="on"/>
                            <m:ctrlPr>
                              <a:rPr kumimoji="0" lang="en-US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radPr>
                          <m:deg/>
                          <m:e>
                            <m:r>
                              <a:rPr kumimoji="0" lang="en-US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𝐷</m:t>
                            </m:r>
                          </m:e>
                        </m:rad>
                      </m:num>
                      <m:den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𝑎</m:t>
                        </m:r>
                      </m:den>
                    </m:f>
                  </m:oMath>
                </a14:m>
                <a:r>
                  <a:rPr kumimoji="0" lang="en-US" sz="28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ru-RU" sz="28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и</a:t>
                </a:r>
                <a14:m>
                  <m:oMath xmlns:m="http://schemas.openxmlformats.org/officeDocument/2006/math">
                    <m:r>
                      <a:rPr kumimoji="0" lang="ru-RU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 </m:t>
                    </m:r>
                    <m:sSub>
                      <m:sSubPr>
                        <m:ctrlPr>
                          <a:rPr kumimoji="0" lang="ru-RU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ru-RU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  <m: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𝑥</m:t>
                        </m:r>
                      </m:e>
                      <m:sub>
                        <m:r>
                          <a:rPr kumimoji="0" lang="ru-RU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b>
                    </m:sSub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f>
                      <m:fPr>
                        <m:ctrlP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−</m:t>
                        </m:r>
                        <m: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𝑏</m:t>
                        </m:r>
                        <m:r>
                          <a:rPr kumimoji="0" lang="ru-RU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−</m:t>
                        </m:r>
                        <m:rad>
                          <m:radPr>
                            <m:degHide m:val="on"/>
                            <m:ctrlP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radPr>
                          <m:deg/>
                          <m:e>
                            <m: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𝐷</m:t>
                            </m:r>
                          </m:e>
                        </m:rad>
                      </m:num>
                      <m:den>
                        <m: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  <m: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𝑎</m:t>
                        </m:r>
                      </m:den>
                    </m:f>
                  </m:oMath>
                </a14:m>
                <a:endParaRPr kumimoji="0" lang="ru-RU" sz="28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28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28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2) Если </a:t>
                </a: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𝐷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=0, </m:t>
                    </m:r>
                  </m:oMath>
                </a14:m>
                <a:r>
                  <a:rPr kumimoji="0" lang="ru-RU" sz="28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то уравнение имеет один корень</a:t>
                </a:r>
              </a:p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𝑥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f>
                      <m:fPr>
                        <m:ctrlP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−</m:t>
                        </m:r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𝑏</m:t>
                        </m:r>
                      </m:num>
                      <m:den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𝑎</m:t>
                        </m:r>
                      </m:den>
                    </m:f>
                  </m:oMath>
                </a14:m>
                <a:r>
                  <a:rPr kumimoji="0" lang="en-US" sz="28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</a:p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28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3) </a:t>
                </a:r>
                <a:r>
                  <a:rPr kumimoji="0" lang="ru-RU" sz="28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Если </a:t>
                </a: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𝐷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&lt;0</m:t>
                    </m:r>
                  </m:oMath>
                </a14:m>
                <a:r>
                  <a:rPr kumimoji="0" lang="ru-RU" sz="28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, то уравнение не имеет корней</a:t>
                </a:r>
              </a:p>
              <a:p>
                <a:endParaRPr lang="ru-RU" dirty="0"/>
              </a:p>
            </p:txBody>
          </p:sp>
        </mc:Choice>
        <mc:Fallback xmlns="">
          <p:sp>
            <p:nvSpPr>
              <p:cNvPr id="4" name="Объект 3">
                <a:extLst>
                  <a:ext uri="{FF2B5EF4-FFF2-40B4-BE49-F238E27FC236}">
                    <a16:creationId xmlns:a16="http://schemas.microsoft.com/office/drawing/2014/main" id="{901BE40B-3E99-5018-17D9-A2CAEBF489F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blipFill>
                <a:blip r:embed="rId3"/>
                <a:stretch>
                  <a:fillRect l="-1882" r="-2588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210AA0FE-60C5-CADD-E70B-F10C49492963}"/>
              </a:ext>
            </a:extLst>
          </p:cNvPr>
          <p:cNvSpPr txBox="1">
            <a:spLocks/>
          </p:cNvSpPr>
          <p:nvPr/>
        </p:nvSpPr>
        <p:spPr>
          <a:xfrm>
            <a:off x="513081" y="3184509"/>
            <a:ext cx="3812339" cy="2497099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750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Решите уравнение. 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(если уравнение имеет несколько корней, запишите их в ответ без пробелов в порядке возрастания.)</a:t>
            </a:r>
          </a:p>
        </p:txBody>
      </p:sp>
    </p:spTree>
    <p:extLst>
      <p:ext uri="{BB962C8B-B14F-4D97-AF65-F5344CB8AC3E}">
        <p14:creationId xmlns:p14="http://schemas.microsoft.com/office/powerpoint/2010/main" val="321852250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3BFD846-D285-E530-C122-D955E74F20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700" y="895350"/>
            <a:ext cx="10896600" cy="506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683119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7A76AD7-A5C8-8343-840B-C90718D4E5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338" y="0"/>
            <a:ext cx="1046480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539349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381804-2200-E22F-FD03-69EF0CAC8D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Решите уравнение. </a:t>
            </a:r>
            <a:b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(если уравнение имеет несколько корней, запишите их в ответ без пробелов в порядке возрастания.)</a:t>
            </a:r>
            <a:endParaRPr lang="ru-RU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Объект 2">
                <a:extLst>
                  <a:ext uri="{FF2B5EF4-FFF2-40B4-BE49-F238E27FC236}">
                    <a16:creationId xmlns:a16="http://schemas.microsoft.com/office/drawing/2014/main" id="{F95465EA-DD1D-D67F-CE1B-65FC98890090}"/>
                  </a:ext>
                </a:extLst>
              </p:cNvPr>
              <p:cNvSpPr>
                <a:spLocks noGrp="1"/>
              </p:cNvSpPr>
              <p:nvPr>
                <p:ph sz="half" idx="1"/>
              </p:nvPr>
            </p:nvSpPr>
            <p:spPr>
              <a:xfrm>
                <a:off x="677334" y="2160588"/>
                <a:ext cx="6925542" cy="4087811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−4</m:t>
                              </m:r>
                            </m:e>
                          </m:d>
                        </m:e>
                        <m:sup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+9</m:t>
                              </m:r>
                            </m:e>
                          </m:d>
                        </m:e>
                        <m:sup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=2</m:t>
                      </m:r>
                      <m:sSup>
                        <m:sSup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ru-RU" sz="2400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−2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∙4+</m:t>
                      </m:r>
                      <m:sSup>
                        <m:sSup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4</m:t>
                          </m:r>
                        </m:e>
                        <m:sup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+2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∙9+</m:t>
                      </m:r>
                      <m:sSup>
                        <m:sSup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9</m:t>
                          </m:r>
                        </m:e>
                        <m:sup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=2</m:t>
                      </m:r>
                      <m:sSup>
                        <m:sSup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ru-RU" sz="2400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𝑥</m:t>
                          </m:r>
                        </m:e>
                        <m:sup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</m:sup>
                      </m:sSup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−8</m:t>
                      </m:r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𝑥</m:t>
                      </m:r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+16</m:t>
                      </m:r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+</m:t>
                      </m:r>
                      <m:sSup>
                        <m:sSupPr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𝑥</m:t>
                          </m:r>
                        </m:e>
                        <m:sup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</m:sup>
                      </m:sSup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+18</m:t>
                      </m:r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𝑥</m:t>
                      </m:r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+81</m:t>
                      </m:r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=2</m:t>
                      </m:r>
                      <m:sSup>
                        <m:sSupPr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𝑥</m:t>
                          </m:r>
                        </m:e>
                        <m:sup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ru-RU" sz="2400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𝑥</m:t>
                          </m:r>
                        </m:e>
                        <m:sup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</m:sup>
                      </m:sSup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−8</m:t>
                      </m:r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𝑥</m:t>
                      </m:r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+16</m:t>
                      </m:r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+</m:t>
                      </m:r>
                      <m:sSup>
                        <m:sSupPr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𝑥</m:t>
                          </m:r>
                        </m:e>
                        <m:sup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</m:sup>
                      </m:sSup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+18</m:t>
                      </m:r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𝑥</m:t>
                      </m:r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+81−</m:t>
                      </m:r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2</m:t>
                      </m:r>
                      <m:sSup>
                        <m:sSupPr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𝑥</m:t>
                          </m:r>
                        </m:e>
                        <m:sup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</m:sup>
                      </m:sSup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=0</m:t>
                      </m:r>
                    </m:oMath>
                  </m:oMathPara>
                </a14:m>
                <a:endParaRPr lang="ru-RU" sz="2400" dirty="0"/>
              </a:p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10</m:t>
                      </m:r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𝑥</m:t>
                      </m:r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+97=0</m:t>
                      </m:r>
                    </m:oMath>
                  </m:oMathPara>
                </a14:m>
                <a:endParaRPr kumimoji="0" lang="ru-RU" sz="28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+mn-ea"/>
                  <a:cs typeface="+mn-cs"/>
                </a:endParaRPr>
              </a:p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10</m:t>
                      </m:r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𝑥</m:t>
                      </m:r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=−97</m:t>
                      </m:r>
                    </m:oMath>
                  </m:oMathPara>
                </a14:m>
                <a:endParaRPr kumimoji="0" lang="ru-RU" sz="28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+mn-ea"/>
                  <a:cs typeface="+mn-cs"/>
                </a:endParaRPr>
              </a:p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𝑥</m:t>
                      </m:r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=−9,7</m:t>
                      </m:r>
                    </m:oMath>
                  </m:oMathPara>
                </a14:m>
                <a:endParaRPr kumimoji="0" lang="ru-RU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  <a:p>
                <a:pPr marL="0" indent="0">
                  <a:buNone/>
                </a:pPr>
                <a:r>
                  <a:rPr lang="ru-RU" sz="2400" dirty="0"/>
                  <a:t>Ответ: -9,7</a:t>
                </a:r>
              </a:p>
            </p:txBody>
          </p:sp>
        </mc:Choice>
        <mc:Fallback xmlns="">
          <p:sp>
            <p:nvSpPr>
              <p:cNvPr id="3" name="Объект 2">
                <a:extLst>
                  <a:ext uri="{FF2B5EF4-FFF2-40B4-BE49-F238E27FC236}">
                    <a16:creationId xmlns:a16="http://schemas.microsoft.com/office/drawing/2014/main" id="{F95465EA-DD1D-D67F-CE1B-65FC9889009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677334" y="2160588"/>
                <a:ext cx="6925542" cy="4087811"/>
              </a:xfrm>
              <a:blipFill>
                <a:blip r:embed="rId2"/>
                <a:stretch>
                  <a:fillRect l="-132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Объект 3">
                <a:extLst>
                  <a:ext uri="{FF2B5EF4-FFF2-40B4-BE49-F238E27FC236}">
                    <a16:creationId xmlns:a16="http://schemas.microsoft.com/office/drawing/2014/main" id="{26AC6D38-B49A-0F71-AEF1-AA36DAB49FB3}"/>
                  </a:ext>
                </a:extLst>
              </p:cNvPr>
              <p:cNvSpPr>
                <a:spLocks noGrp="1"/>
              </p:cNvSpPr>
              <p:nvPr>
                <p:ph sz="half" idx="2"/>
              </p:nvPr>
            </p:nvSpPr>
            <p:spPr>
              <a:xfrm>
                <a:off x="7469311" y="2160589"/>
                <a:ext cx="4458985" cy="3664857"/>
              </a:xfrm>
            </p:spPr>
            <p:txBody>
              <a:bodyPr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28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Формулы сокращенного умножения.</a:t>
                </a:r>
              </a:p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ru-RU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kumimoji="0" lang="ru-RU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Times New Roman" panose="02020603050405020304" pitchFamily="18" charset="0"/>
                                </a:rPr>
                                <m:t>𝑎</m:t>
                              </m:r>
                              <m: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Times New Roman" panose="02020603050405020304" pitchFamily="18" charset="0"/>
                                </a:rPr>
                                <m:t>𝑏</m:t>
                              </m:r>
                            </m:e>
                          </m:d>
                        </m:e>
                        <m:sup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m:t>𝑎</m:t>
                          </m:r>
                        </m:e>
                        <m:sup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Times New Roman" panose="02020603050405020304" pitchFamily="18" charset="0"/>
                        </a:rPr>
                        <m:t>+2</m:t>
                      </m:r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Times New Roman" panose="02020603050405020304" pitchFamily="18" charset="0"/>
                        </a:rPr>
                        <m:t>𝑎𝑏</m:t>
                      </m:r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Times New Roman" panose="02020603050405020304" pitchFamily="18" charset="0"/>
                        </a:rPr>
                        <m:t>+</m:t>
                      </m:r>
                      <m:sSup>
                        <m:sSupPr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m:t>𝑏</m:t>
                          </m:r>
                        </m:e>
                        <m:sup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kumimoji="0" lang="en-US" sz="28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ru-RU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kumimoji="0" lang="ru-RU" sz="2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kumimoji="0" lang="en-US" sz="2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Times New Roman" panose="02020603050405020304" pitchFamily="18" charset="0"/>
                                </a:rPr>
                                <m:t>𝑎</m:t>
                              </m:r>
                              <m: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kumimoji="0" lang="en-US" sz="2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Times New Roman" panose="02020603050405020304" pitchFamily="18" charset="0"/>
                                </a:rPr>
                                <m:t>𝑏</m:t>
                              </m:r>
                            </m:e>
                          </m:d>
                        </m:e>
                        <m:sup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kumimoji="0" lang="en-US" sz="2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m:t>𝑎</m:t>
                          </m:r>
                        </m:e>
                        <m:sup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kumimoji="0" lang="en-US" sz="2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Times New Roman" panose="02020603050405020304" pitchFamily="18" charset="0"/>
                        </a:rPr>
                        <m:t>2</m:t>
                      </m:r>
                      <m:r>
                        <a:rPr kumimoji="0" lang="en-US" sz="2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Times New Roman" panose="02020603050405020304" pitchFamily="18" charset="0"/>
                        </a:rPr>
                        <m:t>𝑎𝑏</m:t>
                      </m:r>
                      <m:r>
                        <a:rPr kumimoji="0" lang="en-US" sz="2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Times New Roman" panose="02020603050405020304" pitchFamily="18" charset="0"/>
                        </a:rPr>
                        <m:t>+</m:t>
                      </m:r>
                      <m:sSup>
                        <m:sSupPr>
                          <m:ctrlP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m:t>𝑏</m:t>
                          </m:r>
                        </m:e>
                        <m:sup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kumimoji="0" lang="ru-RU" sz="28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  <a:p>
                <a:endParaRPr lang="ru-RU" dirty="0"/>
              </a:p>
            </p:txBody>
          </p:sp>
        </mc:Choice>
        <mc:Fallback xmlns="">
          <p:sp>
            <p:nvSpPr>
              <p:cNvPr id="4" name="Объект 3">
                <a:extLst>
                  <a:ext uri="{FF2B5EF4-FFF2-40B4-BE49-F238E27FC236}">
                    <a16:creationId xmlns:a16="http://schemas.microsoft.com/office/drawing/2014/main" id="{26AC6D38-B49A-0F71-AEF1-AA36DAB49FB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xfrm>
                <a:off x="7469311" y="2160589"/>
                <a:ext cx="4458985" cy="3664857"/>
              </a:xfrm>
              <a:blipFill>
                <a:blip r:embed="rId3"/>
                <a:stretch>
                  <a:fillRect t="-1661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365077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7BEA99-DAED-C0F8-380C-ACFA0B4848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Решите уравнение. </a:t>
            </a:r>
            <a:b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(если уравнение имеет несколько корней, запишите их в ответ без пробелов в порядке возрастания.)</a:t>
            </a:r>
            <a:endParaRPr lang="ru-RU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Объект 2">
                <a:extLst>
                  <a:ext uri="{FF2B5EF4-FFF2-40B4-BE49-F238E27FC236}">
                    <a16:creationId xmlns:a16="http://schemas.microsoft.com/office/drawing/2014/main" id="{3151EDF7-388D-DF5E-C1EB-D4B5F04A69BB}"/>
                  </a:ext>
                </a:extLst>
              </p:cNvPr>
              <p:cNvSpPr>
                <a:spLocks noGrp="1"/>
              </p:cNvSpPr>
              <p:nvPr>
                <p:ph sz="half" idx="1"/>
              </p:nvPr>
            </p:nvSpPr>
            <p:spPr>
              <a:xfrm>
                <a:off x="677334" y="2160588"/>
                <a:ext cx="6802253" cy="3962809"/>
              </a:xfrm>
            </p:spPr>
            <p:txBody>
              <a:bodyPr/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3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3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1) </m:t>
                          </m:r>
                          <m:d>
                            <m:dPr>
                              <m:ctrlPr>
                                <a:rPr kumimoji="0" lang="en-US" sz="36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r>
                                <a:rPr kumimoji="0" lang="en-US" sz="36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𝑥</m:t>
                              </m:r>
                              <m:r>
                                <a:rPr kumimoji="0" lang="en-US" sz="36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+1</m:t>
                              </m:r>
                            </m:e>
                          </m:d>
                        </m:e>
                        <m:sup>
                          <m:r>
                            <a:rPr kumimoji="0" lang="en-US" sz="3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</m:sup>
                      </m:sSup>
                      <m:r>
                        <a:rPr kumimoji="0" lang="en-US" sz="36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+</m:t>
                      </m:r>
                      <m:sSup>
                        <m:sSupPr>
                          <m:ctrlPr>
                            <a:rPr kumimoji="0" lang="en-US" sz="3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kumimoji="0" lang="en-US" sz="36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r>
                                <a:rPr kumimoji="0" lang="en-US" sz="36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𝑥</m:t>
                              </m:r>
                              <m:r>
                                <a:rPr kumimoji="0" lang="en-US" sz="36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−6</m:t>
                              </m:r>
                            </m:e>
                          </m:d>
                        </m:e>
                        <m:sup>
                          <m:r>
                            <a:rPr kumimoji="0" lang="en-US" sz="3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</m:sup>
                      </m:sSup>
                      <m:r>
                        <a:rPr kumimoji="0" lang="en-US" sz="36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=2</m:t>
                      </m:r>
                      <m:sSup>
                        <m:sSupPr>
                          <m:ctrlPr>
                            <a:rPr kumimoji="0" lang="en-US" sz="3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3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𝑥</m:t>
                          </m:r>
                        </m:e>
                        <m:sup>
                          <m:r>
                            <a:rPr kumimoji="0" lang="en-US" sz="3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ru-RU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3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3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2) </m:t>
                          </m:r>
                          <m:d>
                            <m:dPr>
                              <m:ctrlPr>
                                <a:rPr kumimoji="0" lang="en-US" sz="36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r>
                                <a:rPr kumimoji="0" lang="en-US" sz="36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𝑥</m:t>
                              </m:r>
                              <m:r>
                                <a:rPr kumimoji="0" lang="en-US" sz="36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−2</m:t>
                              </m:r>
                            </m:e>
                          </m:d>
                        </m:e>
                        <m:sup>
                          <m:r>
                            <a:rPr kumimoji="0" lang="en-US" sz="3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</m:sup>
                      </m:sSup>
                      <m:r>
                        <a:rPr kumimoji="0" lang="en-US" sz="36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+</m:t>
                      </m:r>
                      <m:sSup>
                        <m:sSupPr>
                          <m:ctrlPr>
                            <a:rPr kumimoji="0" lang="en-US" sz="3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kumimoji="0" lang="en-US" sz="36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r>
                                <a:rPr kumimoji="0" lang="en-US" sz="36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𝑥</m:t>
                              </m:r>
                              <m:r>
                                <a:rPr kumimoji="0" lang="en-US" sz="36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−8</m:t>
                              </m:r>
                            </m:e>
                          </m:d>
                        </m:e>
                        <m:sup>
                          <m:r>
                            <a:rPr kumimoji="0" lang="en-US" sz="3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</m:sup>
                      </m:sSup>
                      <m:r>
                        <a:rPr kumimoji="0" lang="en-US" sz="36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=2</m:t>
                      </m:r>
                      <m:sSup>
                        <m:sSupPr>
                          <m:ctrlPr>
                            <a:rPr kumimoji="0" lang="en-US" sz="3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3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𝑥</m:t>
                          </m:r>
                        </m:e>
                        <m:sup>
                          <m:r>
                            <a:rPr kumimoji="0" lang="en-US" sz="3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ru-RU" dirty="0"/>
              </a:p>
              <a:p>
                <a:pPr marL="0" indent="0">
                  <a:buNone/>
                </a:pPr>
                <a:endParaRPr lang="ru-RU" dirty="0"/>
              </a:p>
            </p:txBody>
          </p:sp>
        </mc:Choice>
        <mc:Fallback xmlns="">
          <p:sp>
            <p:nvSpPr>
              <p:cNvPr id="3" name="Объект 2">
                <a:extLst>
                  <a:ext uri="{FF2B5EF4-FFF2-40B4-BE49-F238E27FC236}">
                    <a16:creationId xmlns:a16="http://schemas.microsoft.com/office/drawing/2014/main" id="{3151EDF7-388D-DF5E-C1EB-D4B5F04A69B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677334" y="2160588"/>
                <a:ext cx="6802253" cy="3962809"/>
              </a:xfr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Объект 3">
            <a:extLst>
              <a:ext uri="{FF2B5EF4-FFF2-40B4-BE49-F238E27FC236}">
                <a16:creationId xmlns:a16="http://schemas.microsoft.com/office/drawing/2014/main" id="{0E147646-3817-7B96-C478-8BD5565AED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45357" y="4602822"/>
            <a:ext cx="2958957" cy="1520576"/>
          </a:xfrm>
        </p:spPr>
        <p:txBody>
          <a:bodyPr/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kumimoji="0" lang="ru-RU" sz="280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Ответ:</a:t>
            </a:r>
            <a:r>
              <a:rPr kumimoji="0" lang="en-US" sz="280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3,7</a:t>
            </a:r>
            <a:endParaRPr kumimoji="0" lang="ru-RU" sz="280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kumimoji="0" lang="ru-RU" sz="280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Ответ: </a:t>
            </a:r>
            <a:r>
              <a:rPr kumimoji="0" lang="en-US" sz="280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3,4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7670337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0D4A13-2938-0E20-9FE9-F6EF825FEC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Рациональные уравнения</a:t>
            </a:r>
          </a:p>
        </p:txBody>
      </p:sp>
      <p:pic>
        <p:nvPicPr>
          <p:cNvPr id="16" name="Объект 15">
            <a:extLst>
              <a:ext uri="{FF2B5EF4-FFF2-40B4-BE49-F238E27FC236}">
                <a16:creationId xmlns:a16="http://schemas.microsoft.com/office/drawing/2014/main" id="{B7068DC4-3923-D752-6A1E-36EF39C7AA8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7414" y="1294544"/>
            <a:ext cx="8946588" cy="5401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868796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2DE70A3-26E4-F2C7-E8CF-E7B760FD41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857" y="1479479"/>
            <a:ext cx="11660870" cy="3955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99964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E98714E-97C3-DED2-0B96-44ECA85C11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Системы уравнений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23422062-4E4B-A30D-39E7-2E5900B3BD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98587" y="1825625"/>
            <a:ext cx="8394826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286726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524321B-F838-774F-11F2-426B9E7838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729" y="606176"/>
            <a:ext cx="10589769" cy="5191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787472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6910200-445B-8BCD-B213-2200DF1691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kumimoji="0" lang="ru-RU" sz="4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Задание № 10 (ОГЭ-2024)</a:t>
            </a:r>
            <a:endParaRPr lang="ru-RU" dirty="0"/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52F588A7-C253-BA96-C43C-E528CF224812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513708" y="2173512"/>
            <a:ext cx="10780431" cy="21236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</a:pPr>
            <a:r>
              <a:rPr kumimoji="0" lang="ru-RU" altLang="ru-RU" sz="4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Классические вероятности</a:t>
            </a: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</a:pPr>
            <a:r>
              <a:rPr kumimoji="0" lang="ru-RU" altLang="ru-RU" sz="4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Статистика, теоремы о вероятностях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r>
              <a:rPr lang="ru-RU" altLang="ru-RU" sz="4400" dirty="0">
                <a:latin typeface="Arial" panose="020B0604020202020204" pitchFamily="34" charset="0"/>
              </a:rPr>
              <a:t>   </a:t>
            </a:r>
            <a:r>
              <a:rPr kumimoji="0" lang="ru-RU" altLang="ru-RU" sz="4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событий </a:t>
            </a:r>
          </a:p>
        </p:txBody>
      </p:sp>
    </p:spTree>
    <p:extLst>
      <p:ext uri="{BB962C8B-B14F-4D97-AF65-F5344CB8AC3E}">
        <p14:creationId xmlns:p14="http://schemas.microsoft.com/office/powerpoint/2010/main" val="30797158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9371DA4D-2C45-7B3A-2C73-96676E2B94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852" y="142737"/>
            <a:ext cx="11061843" cy="6407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39903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1A3F5E0-09A8-F8B4-6B6B-F8206B31FF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5498" y="904126"/>
            <a:ext cx="9567004" cy="3349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63453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54AD6A9-40B9-04D7-5310-F1CBBC217B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7158" y="0"/>
            <a:ext cx="983768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01423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402C075-99B9-AF43-74FD-0CBE36044C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530" y="119062"/>
            <a:ext cx="10494945" cy="6619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927228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91ECE8C-B1CD-E571-0990-F3A198E4C1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487" y="1222626"/>
            <a:ext cx="11224925" cy="4392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381658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95CC635-D629-E216-619B-FE0AFD2B4B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162" y="618536"/>
            <a:ext cx="10839450" cy="260032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D837DA7-C0BA-4524-6A81-86AA257794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712" y="3437668"/>
            <a:ext cx="11010900" cy="1228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87910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49FCC87-01B8-AFDF-BEDD-457E797E06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677" y="637403"/>
            <a:ext cx="11337586" cy="5449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809634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E192FC4-679B-0AF5-B448-1246731935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kumimoji="0" lang="ru-RU" sz="4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Задание № 11 (ОГЭ-2024)</a:t>
            </a:r>
            <a:endParaRPr lang="ru-RU" dirty="0"/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3C086149-5A67-E9DF-D166-58E8E64F373B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719191" y="1893154"/>
            <a:ext cx="7745520" cy="144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</a:pPr>
            <a:r>
              <a:rPr kumimoji="0" lang="ru-RU" altLang="ru-RU" sz="4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Чтение графиков функций </a:t>
            </a:r>
            <a:endParaRPr lang="ru-RU" altLang="ru-RU" sz="4400" dirty="0">
              <a:latin typeface="Arial" panose="020B0604020202020204" pitchFamily="34" charset="0"/>
            </a:endParaRP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</a:pPr>
            <a:r>
              <a:rPr kumimoji="0" lang="ru-RU" altLang="ru-RU" sz="4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Растяжения и сдвиги </a:t>
            </a:r>
          </a:p>
        </p:txBody>
      </p:sp>
    </p:spTree>
    <p:extLst>
      <p:ext uri="{BB962C8B-B14F-4D97-AF65-F5344CB8AC3E}">
        <p14:creationId xmlns:p14="http://schemas.microsoft.com/office/powerpoint/2010/main" val="43648779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EE01D5C-D203-BCE9-768A-20D4882EC9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kumimoji="0" lang="ru-RU" sz="4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Задание № 12 (ОГЭ-2024)</a:t>
            </a:r>
            <a:endParaRPr lang="ru-RU" dirty="0"/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51BCB899-1572-E6D2-86AD-9A70B7EBD2B4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534256" y="1821358"/>
            <a:ext cx="7589336" cy="21236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</a:pPr>
            <a:r>
              <a:rPr kumimoji="0" lang="ru-RU" altLang="ru-RU" sz="4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Вычисление по формуле </a:t>
            </a: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</a:pPr>
            <a:r>
              <a:rPr kumimoji="0" lang="ru-RU" altLang="ru-RU" sz="4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Линейные уравнения </a:t>
            </a: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</a:pPr>
            <a:r>
              <a:rPr kumimoji="0" lang="ru-RU" altLang="ru-RU" sz="4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Разные задачи </a:t>
            </a:r>
          </a:p>
        </p:txBody>
      </p:sp>
    </p:spTree>
    <p:extLst>
      <p:ext uri="{BB962C8B-B14F-4D97-AF65-F5344CB8AC3E}">
        <p14:creationId xmlns:p14="http://schemas.microsoft.com/office/powerpoint/2010/main" val="194459757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136AFE9B-755C-9686-3820-645AF854AB79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0" y="236538"/>
            <a:ext cx="9791700" cy="6194425"/>
          </a:xfrm>
        </p:spPr>
      </p:pic>
    </p:spTree>
    <p:extLst>
      <p:ext uri="{BB962C8B-B14F-4D97-AF65-F5344CB8AC3E}">
        <p14:creationId xmlns:p14="http://schemas.microsoft.com/office/powerpoint/2010/main" val="2578622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B13598F-40E4-F5CD-8614-D0BCD69729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6275" y="233362"/>
            <a:ext cx="10839450" cy="6391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18186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2">
            <a:extLst>
              <a:ext uri="{FF2B5EF4-FFF2-40B4-BE49-F238E27FC236}">
                <a16:creationId xmlns:a16="http://schemas.microsoft.com/office/drawing/2014/main" id="{A2B249EA-2C2E-DAB1-61CE-7CEA7380F7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289" y="237487"/>
            <a:ext cx="11770760" cy="6383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6517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C224EB4-0457-6C6F-E8D2-ABEE73A935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9609" y="0"/>
            <a:ext cx="941197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58651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D325578-5425-6073-CDB0-4B21B6FF12F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609600"/>
            <a:ext cx="8596313" cy="1320800"/>
          </a:xfrm>
        </p:spPr>
        <p:txBody>
          <a:bodyPr/>
          <a:lstStyle/>
          <a:p>
            <a:pPr algn="ctr"/>
            <a:r>
              <a:rPr kumimoji="0" lang="ru-RU" sz="4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Задание № 13 (ОГЭ-2024)</a:t>
            </a:r>
            <a:endParaRPr lang="ru-RU" dirty="0"/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9B4667DB-E375-583C-48DC-1EC27B951EAF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 bwMode="auto">
          <a:xfrm>
            <a:off x="0" y="2005013"/>
            <a:ext cx="8147050" cy="280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</a:pPr>
            <a:r>
              <a:rPr kumimoji="0" lang="ru-RU" altLang="ru-RU" sz="4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Линейные неравенства</a:t>
            </a: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</a:pPr>
            <a:r>
              <a:rPr kumimoji="0" lang="ru-RU" altLang="ru-RU" sz="4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Квадратные неравенства </a:t>
            </a: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</a:pPr>
            <a:r>
              <a:rPr kumimoji="0" lang="ru-RU" altLang="ru-RU" sz="4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Рациональные неравенства </a:t>
            </a: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</a:pPr>
            <a:r>
              <a:rPr kumimoji="0" lang="ru-RU" altLang="ru-RU" sz="4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Системы неравенств </a:t>
            </a:r>
          </a:p>
        </p:txBody>
      </p:sp>
    </p:spTree>
    <p:extLst>
      <p:ext uri="{BB962C8B-B14F-4D97-AF65-F5344CB8AC3E}">
        <p14:creationId xmlns:p14="http://schemas.microsoft.com/office/powerpoint/2010/main" val="393861967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EC7FCAF-7B82-E481-D3E5-D690B9F8F1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Числовые неравенства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0E655EBD-6039-6307-F2B3-CA74388449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64416" y="2193673"/>
            <a:ext cx="8663167" cy="3615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83056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62BDCD8-06EE-6712-8EBD-167477D533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643" y="629946"/>
            <a:ext cx="9878869" cy="5123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77085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81082D5-3A07-23D8-EDEB-4D65A8EB01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82" y="441789"/>
            <a:ext cx="10998864" cy="5691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722669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EA98FA5-A6EF-B9C9-246F-F8AA4B3EB8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467E6E2-176B-C3A1-6FFF-DD46A92F6E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kumimoji="0" lang="ru-RU" sz="1800" b="1" i="0" u="sng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Решением неравенства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с одним неизвестным называется то значение неизвестного, при котором это неравенство обращается в верное числовое неравенство.</a:t>
            </a:r>
          </a:p>
          <a:p>
            <a:pPr marL="0" indent="0">
              <a:buNone/>
            </a:pPr>
            <a:r>
              <a:rPr kumimoji="0" lang="ru-RU" sz="1800" b="1" i="0" u="sng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Решить неравенство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– найти все его решения или установить, что их нет.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sng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Свойства неравенств </a:t>
            </a:r>
            <a:endParaRPr kumimoji="0" lang="ru-RU" sz="1800" b="0" i="0" u="sng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Bookman Old Style" panose="020506040505050202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1. Любой член неравенства можно перенести из одной части неравенства в другую с противоположным знаком, при этом знак неравенства не меняется.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2. Обе части неравенства можно умножить или разделить на одно и то же число, не равное нулю. Если число положительно, то знак неравенства не меняется, если отрицательно – знак неравенства меняется на противоположный. 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9306478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70A5CD6-D8B8-6330-8906-E4507A8596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771" y="1027416"/>
            <a:ext cx="11116179" cy="4601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59273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B56CC3D-69AA-69CE-D09E-766316FD42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661" y="698643"/>
            <a:ext cx="11379164" cy="5159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751554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88E19E-081F-BFEE-9D2D-D355A606C3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695218"/>
          </a:xfrm>
        </p:spPr>
        <p:txBody>
          <a:bodyPr>
            <a:normAutofit fontScale="9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kumimoji="0" lang="ru-RU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Системы двух линейных неравенств </a:t>
            </a:r>
            <a:b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endParaRPr lang="ru-RU" dirty="0">
              <a:solidFill>
                <a:srgbClr val="92D050"/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E782D87-21EF-84DF-5979-C33F73AECB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6580" y="1304819"/>
            <a:ext cx="11260476" cy="5553182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Решением системы неравенств 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с одним неизвестным называется то значение неизвестного, при котором все неравенства системы обращаются в верные числовые неравенства. 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1" i="0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Bookman Old Style" panose="020506040505050202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Решить систему неравенств 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– найти все решения этой системы или установить, что их нет.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Bookman Old Style" panose="020506040505050202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Алгоритм: 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1) решить оба неравенства;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2) изобразить на числовой оси множество решений первого и второго неравенств системы;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3) определить значения неизвестного, которые одновременно принадлежат обоим интервалам. 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627730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A893027-219A-62BB-5E64-206C173CEE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2755" y="0"/>
            <a:ext cx="951820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94522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2">
            <a:extLst>
              <a:ext uri="{FF2B5EF4-FFF2-40B4-BE49-F238E27FC236}">
                <a16:creationId xmlns:a16="http://schemas.microsoft.com/office/drawing/2014/main" id="{6FC17EB9-3E16-B643-83BE-1CCE638B7C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112" y="648005"/>
            <a:ext cx="11007632" cy="4735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026953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AE1763B-7289-55C0-37B4-DF9DABE971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67467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/>
              <a:t>Квадратные неравенства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9C597679-D771-22AB-8FCE-3B42BAB07E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6486" y="1571946"/>
            <a:ext cx="9735608" cy="5036240"/>
          </a:xfrm>
        </p:spPr>
      </p:pic>
    </p:spTree>
    <p:extLst>
      <p:ext uri="{BB962C8B-B14F-4D97-AF65-F5344CB8AC3E}">
        <p14:creationId xmlns:p14="http://schemas.microsoft.com/office/powerpoint/2010/main" val="267542485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E9C8BB0-491A-F8D8-E018-09C37B0D6D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804" y="0"/>
            <a:ext cx="992269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2987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2BEA2B1-3A2C-2009-F151-42C9BCA6C6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530" y="233362"/>
            <a:ext cx="9947257" cy="6391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410421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BBDDBA2-0C45-B135-C096-A1BC30353D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659" y="0"/>
            <a:ext cx="96207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872574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8F98A89-4910-F331-F276-242925834B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966" y="447675"/>
            <a:ext cx="10638034" cy="5962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27718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62A90F6-2640-F92E-2320-D0C9FA6058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6594" y="0"/>
            <a:ext cx="93612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32678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39B2B08-15FE-5A4C-A453-6B47B4064C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kumimoji="0" lang="ru-RU" sz="4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Задание № 14 (ОГЭ-2024)</a:t>
            </a:r>
            <a:endParaRPr lang="ru-RU" dirty="0"/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17B63C51-2950-2643-85F7-6250BD3CFDB4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698643" y="2281144"/>
            <a:ext cx="8285441" cy="144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</a:pPr>
            <a:r>
              <a:rPr kumimoji="0" lang="ru-RU" altLang="ru-RU" sz="4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Арифметическая прогрессия</a:t>
            </a: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</a:pPr>
            <a:r>
              <a:rPr kumimoji="0" lang="ru-RU" altLang="ru-RU" sz="4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Геометрическая прогрессия </a:t>
            </a:r>
          </a:p>
        </p:txBody>
      </p:sp>
    </p:spTree>
    <p:extLst>
      <p:ext uri="{BB962C8B-B14F-4D97-AF65-F5344CB8AC3E}">
        <p14:creationId xmlns:p14="http://schemas.microsoft.com/office/powerpoint/2010/main" val="226698048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F664B02-6D50-466F-0D91-F3EF27ECBC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0562" y="306615"/>
            <a:ext cx="10181323" cy="5969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53808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F1D04DC-904A-8F6C-D290-0B02F8A281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533" y="493160"/>
            <a:ext cx="10603808" cy="5325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26908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131B79C-2F46-F829-2BCD-807FB2800F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8369" y="0"/>
            <a:ext cx="1008841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9579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2">
            <a:extLst>
              <a:ext uri="{FF2B5EF4-FFF2-40B4-BE49-F238E27FC236}">
                <a16:creationId xmlns:a16="http://schemas.microsoft.com/office/drawing/2014/main" id="{D197D9FD-DC93-0238-9D1B-AC19B4052E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706"/>
            <a:ext cx="11246777" cy="629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9662470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4FE1624-520B-65F1-D344-AF29D88324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4425" y="638175"/>
            <a:ext cx="9963150" cy="5581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7621504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6134911-7E82-4544-CF13-8A86FA45A8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982" y="0"/>
            <a:ext cx="92775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542500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9E475F-A682-2687-A51D-FF58543E9E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Спасибо за внимание.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3258536-A75B-2663-205A-776A97EDC2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628903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2">
            <a:extLst>
              <a:ext uri="{FF2B5EF4-FFF2-40B4-BE49-F238E27FC236}">
                <a16:creationId xmlns:a16="http://schemas.microsoft.com/office/drawing/2014/main" id="{490F816E-1610-8E4F-C25E-E91D8475DC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80" y="0"/>
            <a:ext cx="110384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89215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2">
            <a:extLst>
              <a:ext uri="{FF2B5EF4-FFF2-40B4-BE49-F238E27FC236}">
                <a16:creationId xmlns:a16="http://schemas.microsoft.com/office/drawing/2014/main" id="{8195CBC9-0C89-B01C-852A-18E03D0776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67" y="421708"/>
            <a:ext cx="9866899" cy="5342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7642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374</TotalTime>
  <Words>1301</Words>
  <Application>Microsoft Office PowerPoint</Application>
  <PresentationFormat>Широкоэкранный</PresentationFormat>
  <Paragraphs>178</Paragraphs>
  <Slides>72</Slides>
  <Notes>1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72</vt:i4>
      </vt:variant>
    </vt:vector>
  </HeadingPairs>
  <TitlesOfParts>
    <vt:vector size="83" baseType="lpstr">
      <vt:lpstr>Arial</vt:lpstr>
      <vt:lpstr>Bookman Old Style</vt:lpstr>
      <vt:lpstr>Calibri</vt:lpstr>
      <vt:lpstr>Calibri Light</vt:lpstr>
      <vt:lpstr>Cambria Math</vt:lpstr>
      <vt:lpstr>Century Gothic</vt:lpstr>
      <vt:lpstr>Times New Roman</vt:lpstr>
      <vt:lpstr>Wingdings</vt:lpstr>
      <vt:lpstr>Wingdings 3</vt:lpstr>
      <vt:lpstr>Тема Office</vt:lpstr>
      <vt:lpstr>Equation</vt:lpstr>
      <vt:lpstr>Алгебраические задачи ОГЭ -2024</vt:lpstr>
      <vt:lpstr>Структура ОГЭ-2024  (алгебраические  задания 1 части)</vt:lpstr>
      <vt:lpstr>Задание № 6 (ОГЭ-2024)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Задание № 7 (ОГЭ-2024)</vt:lpstr>
      <vt:lpstr>Презентация PowerPoint</vt:lpstr>
      <vt:lpstr>Презентация PowerPoint</vt:lpstr>
      <vt:lpstr>     Одно из чисел        ,        ,        ,        отмечено на прямой точкой.         Какое  это число?                                               1)               2)             3)             4)  </vt:lpstr>
      <vt:lpstr> На координатной прямой отмечены числа  x,  у,  и   z.       Какая из разностей     x – у,    у – z,    z – x   положительна ?         1) x – у             2) у – z            3) z – x            4) ни одна из них</vt:lpstr>
      <vt:lpstr> Какому из данных промежутков принадлежит число          ?                               1) [0,1; 0,2]          2) [0,2; 0,3]          3) [0,3; 0,4]           4) [0,4; 0,5]  Ответ: 2 </vt:lpstr>
      <vt:lpstr>Задание № 8 (ОГЭ-2024)</vt:lpstr>
      <vt:lpstr> Справочный материал </vt:lpstr>
      <vt:lpstr>Презентация PowerPoint</vt:lpstr>
      <vt:lpstr>Задание № 9 (ОГЭ-2024)</vt:lpstr>
      <vt:lpstr>Линейные уравнения</vt:lpstr>
      <vt:lpstr>Презентация PowerPoint</vt:lpstr>
      <vt:lpstr>Презентация PowerPoint</vt:lpstr>
      <vt:lpstr>Неполные квадратные уравнения</vt:lpstr>
      <vt:lpstr>Презентация PowerPoint</vt:lpstr>
      <vt:lpstr>Квадратные уравнения</vt:lpstr>
      <vt:lpstr>Презентация PowerPoint</vt:lpstr>
      <vt:lpstr>Презентация PowerPoint</vt:lpstr>
      <vt:lpstr>Решите уравнение.  (если уравнение имеет несколько корней, запишите их в ответ без пробелов в порядке возрастания.)</vt:lpstr>
      <vt:lpstr>Решите уравнение.  (если уравнение имеет несколько корней, запишите их в ответ без пробелов в порядке возрастания.)</vt:lpstr>
      <vt:lpstr>Рациональные уравнения</vt:lpstr>
      <vt:lpstr>Презентация PowerPoint</vt:lpstr>
      <vt:lpstr>Системы уравнений</vt:lpstr>
      <vt:lpstr>Презентация PowerPoint</vt:lpstr>
      <vt:lpstr>Задание № 10 (ОГЭ-2024)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Задание № 11 (ОГЭ-2024)</vt:lpstr>
      <vt:lpstr>Задание № 12 (ОГЭ-2024)</vt:lpstr>
      <vt:lpstr>Презентация PowerPoint</vt:lpstr>
      <vt:lpstr>Презентация PowerPoint</vt:lpstr>
      <vt:lpstr>Презентация PowerPoint</vt:lpstr>
      <vt:lpstr>Задание № 13 (ОГЭ-2024)</vt:lpstr>
      <vt:lpstr>Числовые неравенства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Системы двух линейных неравенств  </vt:lpstr>
      <vt:lpstr>Презентация PowerPoint</vt:lpstr>
      <vt:lpstr>Квадратные неравенства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Задание № 14 (ОГЭ-2024)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за внимание.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Алгебраические задачи ОГЭ -2024</dc:title>
  <dc:creator>User</dc:creator>
  <cp:lastModifiedBy>User</cp:lastModifiedBy>
  <cp:revision>41</cp:revision>
  <dcterms:created xsi:type="dcterms:W3CDTF">2023-12-15T01:59:13Z</dcterms:created>
  <dcterms:modified xsi:type="dcterms:W3CDTF">2023-12-15T17:39:17Z</dcterms:modified>
</cp:coreProperties>
</file>